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47" r:id="rId5"/>
    <p:sldId id="394" r:id="rId6"/>
    <p:sldId id="339" r:id="rId7"/>
    <p:sldId id="375" r:id="rId8"/>
    <p:sldId id="379" r:id="rId9"/>
    <p:sldId id="381" r:id="rId10"/>
    <p:sldId id="382" r:id="rId11"/>
    <p:sldId id="386" r:id="rId12"/>
    <p:sldId id="384" r:id="rId13"/>
    <p:sldId id="383" r:id="rId14"/>
    <p:sldId id="387" r:id="rId15"/>
    <p:sldId id="385" r:id="rId16"/>
    <p:sldId id="397" r:id="rId17"/>
    <p:sldId id="398" r:id="rId18"/>
    <p:sldId id="389" r:id="rId19"/>
    <p:sldId id="391" r:id="rId20"/>
    <p:sldId id="399" r:id="rId21"/>
    <p:sldId id="400" r:id="rId22"/>
    <p:sldId id="392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C02"/>
    <a:srgbClr val="1E6EB6"/>
    <a:srgbClr val="25B050"/>
    <a:srgbClr val="C00000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44A72-D0BB-44C6-BFF6-00DFA7F2608D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EE876-0196-4C4E-B534-A57E5A3A8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36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B4C84-B440-4F10-8C2F-3E78DFD8CA4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26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B7A1D1-FD3E-9270-81B0-71E3B5C90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D8F29D-770D-4DE8-B779-354C2E4B3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1D5AFF-2A84-4170-3065-5084D4B7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D32DDE-B869-9933-B459-1125E4A8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04318B-1BCC-2CD6-A9AA-0AE6D83B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91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CFDAB8-327E-3517-04FA-45C2E17B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F0524D-FDAD-45B6-8F8B-6B64AEBD7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3CB93C-C61E-B348-8689-EF371664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287C9C-260F-5E5C-1F04-7B9F670B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A035F3-B8E3-C9C7-9173-2D47AF9F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200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F65D2E-36AA-D0A2-EE33-D0B111C61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7DEA61-3D46-57F9-5C30-0089C300D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D99C9B-A087-2998-9B21-6502CBEA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3A16D6-0C47-9B23-E16F-3D603A51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234368-B622-8A25-D3CF-78EE90B5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96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35ED34-6551-BB74-4DDF-6C30DB66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CDE841-7134-8333-2DE1-A2D3737E8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41C844-898D-A2A1-8DF2-57924B4B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5A0F76-AE97-2FF9-B263-F5A5BA52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354131-A5C1-63C3-1739-B2108B2E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64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28BF3-41A1-85DA-8418-58BB179BB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55FA81-4E7A-4D2E-F421-CD5F47174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41DFF1-2909-CDB3-3EA3-BD5435B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C893EF-4510-4C3B-5064-D3919FFD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E96643-7C02-B0BC-4977-AD9AAF5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07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68718-69F5-2B28-AC59-19C282F2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94AE78-5019-85B3-15D5-4C7E83DFA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C0FAA7-8425-0B29-9034-7BCA7A466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20F209-7E8F-7A9E-C9B9-BD28C8F4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50FE55-95F2-63F1-9D34-EC5FA50F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E49B94-931C-9EC0-3FD1-D01368D1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16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88BB2-7342-E06A-1FB4-90B9AAE61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66C819-2EE4-DCF7-8677-D682485A6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320FF6-6697-62A4-A5AC-5ABB0101B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BBC334-8FBE-5011-4860-4E0665DFF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ED29339-526A-FD3D-6291-6BA39A934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80DA1D5-76CA-85DC-8BD4-21166349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B967CCE-394E-B809-840A-EE149DB0E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2316FEC-D07B-40CB-BB70-2B27294C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2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3F0471-88CF-36A8-88F7-996CCD25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F6CDF70-0F23-2355-8277-83328AC2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702E71-6135-E967-281E-C84C3BD8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F4B17B-2A27-B0F8-DC30-6397068D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60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9D33BEB-1C8C-830C-9A85-BB5BCE68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7C96823-D4E4-A349-7248-9607BC2D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B231A0-386C-AC10-7A8D-AB3401C7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22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DA388-66B9-F109-E327-CC9FB7F1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BC2D19-48D4-6C31-91A6-6090F2C7F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AAF485-0EDF-F4A2-FDF6-1FDEE3E72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5C5274-7E4C-ECDB-2286-E83A8788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B7F4DD-364A-9931-1E25-5200CFA2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830F0D-C3D9-869A-D9D0-E7AAB6F9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96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ABDBF1-3A71-618A-483F-3155FD80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16B1A9-980D-79A6-8112-59FAE21E8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BE018E-35DE-D97C-E7E4-4585EF321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235B0F-B4FE-38D2-11C1-792606852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CC324F-74F0-A2B0-8C3F-6646E25E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F91352-879F-3D2C-25A6-0B6EF244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55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A10383-00D3-07AA-F12A-70577699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53B778-8E73-C0AF-BC16-3DC3BB6A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0746E5-C19E-7180-ECFB-8AFBA1667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8738-3EE1-46FD-892C-CCD3C164E60C}" type="datetimeFigureOut">
              <a:rPr lang="it-IT" smtClean="0"/>
              <a:t>27/11/2023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B71440-47BE-DBBD-36E7-04E3954E8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A4B438-B85F-9A7A-9C00-A6A4DD8D2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6648-F60E-47BC-9537-AFEB78312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23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erba, albero, esterni, campo&#10;&#10;Descrizione generata automaticamente">
            <a:extLst>
              <a:ext uri="{FF2B5EF4-FFF2-40B4-BE49-F238E27FC236}">
                <a16:creationId xmlns:a16="http://schemas.microsoft.com/office/drawing/2014/main" id="{15E62C92-55A7-4392-BA22-2BF16F6B0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t="6906" r="4769" b="17968"/>
          <a:stretch/>
        </p:blipFill>
        <p:spPr>
          <a:xfrm flipH="1">
            <a:off x="-10" y="-1"/>
            <a:ext cx="12191990" cy="68580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C9C6134-B051-2ECE-768D-C53CCFB59145}"/>
              </a:ext>
            </a:extLst>
          </p:cNvPr>
          <p:cNvSpPr/>
          <p:nvPr/>
        </p:nvSpPr>
        <p:spPr>
          <a:xfrm>
            <a:off x="-10" y="4247809"/>
            <a:ext cx="12192000" cy="2045615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686617F-2E9A-40A8-AE94-46430C6379DA}"/>
              </a:ext>
            </a:extLst>
          </p:cNvPr>
          <p:cNvSpPr txBox="1"/>
          <p:nvPr/>
        </p:nvSpPr>
        <p:spPr>
          <a:xfrm>
            <a:off x="618449" y="2705725"/>
            <a:ext cx="10516720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Il vero valore del verde urbano: </a:t>
            </a:r>
          </a:p>
          <a:p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costo o investimento? </a:t>
            </a:r>
            <a:endParaRPr lang="it-IT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9CB58C-38A3-1AA7-EBC3-B5AFB5133F70}"/>
              </a:ext>
            </a:extLst>
          </p:cNvPr>
          <p:cNvSpPr txBox="1"/>
          <p:nvPr/>
        </p:nvSpPr>
        <p:spPr>
          <a:xfrm>
            <a:off x="550083" y="4460883"/>
            <a:ext cx="8525540" cy="1815882"/>
          </a:xfrm>
          <a:prstGeom prst="rect">
            <a:avLst/>
          </a:prstGeom>
          <a:solidFill>
            <a:srgbClr val="1E6EB6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L’Analisi Costi Benefici applicata agli investimenti in verde: </a:t>
            </a:r>
          </a:p>
          <a:p>
            <a:r>
              <a:rPr lang="it-IT" sz="2400" dirty="0">
                <a:solidFill>
                  <a:schemeClr val="bg1"/>
                </a:solidFill>
                <a:latin typeface="PT Serif" panose="020A0603040505020204" pitchFamily="18" charset="0"/>
              </a:rPr>
              <a:t>i risultati e le potenzialità dello strumento.</a:t>
            </a:r>
          </a:p>
          <a:p>
            <a:endParaRPr lang="it-IT" sz="3200" dirty="0">
              <a:solidFill>
                <a:schemeClr val="bg1"/>
              </a:solidFill>
              <a:latin typeface="PT Serif" panose="020A0603040505020204" pitchFamily="18" charset="0"/>
            </a:endParaRPr>
          </a:p>
          <a:p>
            <a:endParaRPr lang="it-IT" sz="3200" dirty="0">
              <a:solidFill>
                <a:schemeClr val="bg1"/>
              </a:solidFill>
              <a:latin typeface="PT Serif" panose="020A06030405050202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DD39E2-3AF5-1185-1D04-4C22EF81C050}"/>
              </a:ext>
            </a:extLst>
          </p:cNvPr>
          <p:cNvSpPr txBox="1"/>
          <p:nvPr/>
        </p:nvSpPr>
        <p:spPr>
          <a:xfrm>
            <a:off x="555940" y="5639883"/>
            <a:ext cx="698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Prof. Gabriele Canali </a:t>
            </a:r>
          </a:p>
        </p:txBody>
      </p:sp>
      <p:pic>
        <p:nvPicPr>
          <p:cNvPr id="9" name="Immagine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63C4B4D-50FC-81CD-E649-15BA55CEA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633" y="4352620"/>
            <a:ext cx="2845380" cy="18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 descr="An aerial view of a highway&#10;&#10;Description automatically generated">
            <a:extLst>
              <a:ext uri="{FF2B5EF4-FFF2-40B4-BE49-F238E27FC236}">
                <a16:creationId xmlns:a16="http://schemas.microsoft.com/office/drawing/2014/main" id="{3736C9F1-C65D-1304-A168-CA5B15152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4" t="8897" r="14218" b="6393"/>
          <a:stretch/>
        </p:blipFill>
        <p:spPr bwMode="auto">
          <a:xfrm>
            <a:off x="1114425" y="-1"/>
            <a:ext cx="10049466" cy="6858001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AD5D644-0F72-1134-5234-7E2FBECC7540}"/>
              </a:ext>
            </a:extLst>
          </p:cNvPr>
          <p:cNvSpPr/>
          <p:nvPr/>
        </p:nvSpPr>
        <p:spPr>
          <a:xfrm>
            <a:off x="2666288" y="521293"/>
            <a:ext cx="7204105" cy="922946"/>
          </a:xfrm>
          <a:prstGeom prst="roundRect">
            <a:avLst/>
          </a:prstGeom>
          <a:solidFill>
            <a:srgbClr val="A0DC02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chemeClr val="bg1"/>
                </a:solidFill>
                <a:latin typeface="PT Serif" panose="020A0603040505020204" pitchFamily="18" charset="0"/>
              </a:rPr>
              <a:t>Svincolo tangenziale </a:t>
            </a:r>
          </a:p>
        </p:txBody>
      </p:sp>
    </p:spTree>
    <p:extLst>
      <p:ext uri="{BB962C8B-B14F-4D97-AF65-F5344CB8AC3E}">
        <p14:creationId xmlns:p14="http://schemas.microsoft.com/office/powerpoint/2010/main" val="2617972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791A3D1-0CD7-8ED1-C962-E1544EF23016}"/>
              </a:ext>
            </a:extLst>
          </p:cNvPr>
          <p:cNvSpPr/>
          <p:nvPr/>
        </p:nvSpPr>
        <p:spPr>
          <a:xfrm>
            <a:off x="7082190" y="752862"/>
            <a:ext cx="2783056" cy="869765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Valore economico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FE805DB-C55B-06DC-031A-19A30ED50ABE}"/>
              </a:ext>
            </a:extLst>
          </p:cNvPr>
          <p:cNvSpPr/>
          <p:nvPr/>
        </p:nvSpPr>
        <p:spPr>
          <a:xfrm>
            <a:off x="1511754" y="762805"/>
            <a:ext cx="4854391" cy="854467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dirty="0">
                <a:solidFill>
                  <a:schemeClr val="bg1"/>
                </a:solidFill>
                <a:latin typeface="PT Serif" panose="020A0603040505020204" pitchFamily="18" charset="0"/>
              </a:rPr>
              <a:t>Valore dei s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ervizi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 in 30 anni 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BA90762-BD03-84AD-4555-E4EAC7C8CD0E}"/>
              </a:ext>
            </a:extLst>
          </p:cNvPr>
          <p:cNvGrpSpPr/>
          <p:nvPr/>
        </p:nvGrpSpPr>
        <p:grpSpPr>
          <a:xfrm>
            <a:off x="3802415" y="2472598"/>
            <a:ext cx="2853595" cy="3337915"/>
            <a:chOff x="1706219" y="2299829"/>
            <a:chExt cx="4084073" cy="3337915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DBD9168-4E55-9273-8BD2-80ECF697C72B}"/>
                </a:ext>
              </a:extLst>
            </p:cNvPr>
            <p:cNvSpPr txBox="1"/>
            <p:nvPr/>
          </p:nvSpPr>
          <p:spPr>
            <a:xfrm>
              <a:off x="1706219" y="2299829"/>
              <a:ext cx="4084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Regolazione del clima globale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BC3DBC6-8540-3A8C-696E-FD9C407EDDAC}"/>
                </a:ext>
              </a:extLst>
            </p:cNvPr>
            <p:cNvSpPr txBox="1"/>
            <p:nvPr/>
          </p:nvSpPr>
          <p:spPr>
            <a:xfrm>
              <a:off x="1706219" y="3553288"/>
              <a:ext cx="3616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Purificazione dell’aria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CE534E2-B2C4-EF54-17C9-E2FE4A723EC4}"/>
                </a:ext>
              </a:extLst>
            </p:cNvPr>
            <p:cNvSpPr txBox="1"/>
            <p:nvPr/>
          </p:nvSpPr>
          <p:spPr>
            <a:xfrm>
              <a:off x="1708674" y="4806747"/>
              <a:ext cx="3889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Riduzione del ruscellamento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789BB0BF-CDF5-D805-5263-1B8C19EB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748" y="3402392"/>
            <a:ext cx="1358029" cy="110899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FEA0265-2ABB-32BF-5B37-8393D668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748" y="2159617"/>
            <a:ext cx="1284673" cy="126847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46F9C44-C3EC-F390-849B-981B4157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137" y="4701520"/>
            <a:ext cx="1108993" cy="1108993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9955BAF-3E4A-82BA-3032-CC38B1875D0E}"/>
              </a:ext>
            </a:extLst>
          </p:cNvPr>
          <p:cNvGrpSpPr/>
          <p:nvPr/>
        </p:nvGrpSpPr>
        <p:grpSpPr>
          <a:xfrm>
            <a:off x="7480230" y="2462655"/>
            <a:ext cx="1985818" cy="3165129"/>
            <a:chOff x="6253017" y="1751262"/>
            <a:chExt cx="1985818" cy="3165129"/>
          </a:xfrm>
          <a:solidFill>
            <a:schemeClr val="bg1"/>
          </a:solidFill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DA213ABE-20D4-F883-558A-471ACE24AFD8}"/>
                </a:ext>
              </a:extLst>
            </p:cNvPr>
            <p:cNvSpPr/>
            <p:nvPr/>
          </p:nvSpPr>
          <p:spPr>
            <a:xfrm>
              <a:off x="6253017" y="1751262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  <a:effectLst/>
                </a:rPr>
                <a:t>31.567 €</a:t>
              </a:r>
              <a:endParaRPr lang="it-IT" sz="2200" b="1" i="1" baseline="-25000" dirty="0">
                <a:solidFill>
                  <a:srgbClr val="1E6EB6"/>
                </a:solidFill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05DFD8AB-0125-E25C-A9A1-7009A2BFD813}"/>
                </a:ext>
              </a:extLst>
            </p:cNvPr>
            <p:cNvSpPr/>
            <p:nvPr/>
          </p:nvSpPr>
          <p:spPr>
            <a:xfrm>
              <a:off x="6253017" y="2991034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  <a:effectLst/>
                </a:rPr>
                <a:t>7.564 €</a:t>
              </a:r>
              <a:endParaRPr lang="it-IT" sz="2200" b="1" i="1" dirty="0">
                <a:solidFill>
                  <a:srgbClr val="1E6EB6"/>
                </a:solidFill>
              </a:endParaRP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4332C2F9-93CB-02BA-85FD-351BF4A58352}"/>
                </a:ext>
              </a:extLst>
            </p:cNvPr>
            <p:cNvSpPr/>
            <p:nvPr/>
          </p:nvSpPr>
          <p:spPr>
            <a:xfrm>
              <a:off x="6253017" y="4230806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</a:rPr>
                <a:t>9.516 €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03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4FF834-A14F-22CE-61F6-70A9ABDD8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1966425"/>
            <a:ext cx="4792275" cy="414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C3CB63-4642-C5F6-1DD3-33AEBB69AD02}"/>
              </a:ext>
            </a:extLst>
          </p:cNvPr>
          <p:cNvSpPr txBox="1"/>
          <p:nvPr/>
        </p:nvSpPr>
        <p:spPr>
          <a:xfrm>
            <a:off x="976856" y="868205"/>
            <a:ext cx="47170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I benefici sono leggermente inferiori ai costi.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552AB2-CA57-4807-B297-4083B386E659}"/>
              </a:ext>
            </a:extLst>
          </p:cNvPr>
          <p:cNvSpPr txBox="1"/>
          <p:nvPr/>
        </p:nvSpPr>
        <p:spPr>
          <a:xfrm>
            <a:off x="7101892" y="868206"/>
            <a:ext cx="4590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L’investimento rientrerà dopo i primi 30 anni (all’anno 33).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DB552EE-62FE-F980-3D05-07591BDAFCBE}"/>
              </a:ext>
            </a:extLst>
          </p:cNvPr>
          <p:cNvGrpSpPr/>
          <p:nvPr/>
        </p:nvGrpSpPr>
        <p:grpSpPr>
          <a:xfrm>
            <a:off x="7021064" y="2247926"/>
            <a:ext cx="4885454" cy="4568514"/>
            <a:chOff x="6909968" y="1682893"/>
            <a:chExt cx="4885454" cy="456851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1D2C585-1EC1-6308-7926-7941CE94C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1204" y="2534311"/>
              <a:ext cx="2871966" cy="2871966"/>
            </a:xfrm>
            <a:prstGeom prst="rect">
              <a:avLst/>
            </a:prstGeom>
          </p:spPr>
        </p:pic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FDF52779-D614-6986-64C4-36336B1490FD}"/>
                </a:ext>
              </a:extLst>
            </p:cNvPr>
            <p:cNvGrpSpPr/>
            <p:nvPr/>
          </p:nvGrpSpPr>
          <p:grpSpPr>
            <a:xfrm>
              <a:off x="6909968" y="1682893"/>
              <a:ext cx="4885454" cy="4568514"/>
              <a:chOff x="6909968" y="1682893"/>
              <a:chExt cx="4885454" cy="4568514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23B6998-2A9A-DF68-B7A2-4A2B5A144F44}"/>
                  </a:ext>
                </a:extLst>
              </p:cNvPr>
              <p:cNvSpPr txBox="1"/>
              <p:nvPr/>
            </p:nvSpPr>
            <p:spPr>
              <a:xfrm>
                <a:off x="6909968" y="1682893"/>
                <a:ext cx="176247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it-IT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Riduzione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it-IT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del ruscellamento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A8B9F5C-0E83-A743-A3C0-0FD4BBA7DA85}"/>
                  </a:ext>
                </a:extLst>
              </p:cNvPr>
              <p:cNvSpPr txBox="1"/>
              <p:nvPr/>
            </p:nvSpPr>
            <p:spPr>
              <a:xfrm>
                <a:off x="8196702" y="5543521"/>
                <a:ext cx="2264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Regolazione del clima globale</a:t>
                </a: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2A6FC5BA-1723-0C20-86C9-3B47D9D3A8A4}"/>
                  </a:ext>
                </a:extLst>
              </p:cNvPr>
              <p:cNvSpPr txBox="1"/>
              <p:nvPr/>
            </p:nvSpPr>
            <p:spPr>
              <a:xfrm>
                <a:off x="9530917" y="1836781"/>
                <a:ext cx="2264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Purificazione dell’aria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984F27D-B094-AB43-9204-02DB324DCF6F}"/>
                  </a:ext>
                </a:extLst>
              </p:cNvPr>
              <p:cNvSpPr txBox="1"/>
              <p:nvPr/>
            </p:nvSpPr>
            <p:spPr>
              <a:xfrm>
                <a:off x="9328955" y="4135757"/>
                <a:ext cx="802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58%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4218E8E-6355-7D15-8736-6E3FA0156624}"/>
                  </a:ext>
                </a:extLst>
              </p:cNvPr>
              <p:cNvSpPr txBox="1"/>
              <p:nvPr/>
            </p:nvSpPr>
            <p:spPr>
              <a:xfrm>
                <a:off x="7988811" y="3476805"/>
                <a:ext cx="802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41%</a:t>
                </a:r>
              </a:p>
            </p:txBody>
          </p:sp>
        </p:grp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6FA10FDB-89F8-271C-343E-2643B66BE912}"/>
              </a:ext>
            </a:extLst>
          </p:cNvPr>
          <p:cNvGrpSpPr/>
          <p:nvPr/>
        </p:nvGrpSpPr>
        <p:grpSpPr>
          <a:xfrm>
            <a:off x="7756461" y="3099344"/>
            <a:ext cx="3166644" cy="3013221"/>
            <a:chOff x="-534932" y="0"/>
            <a:chExt cx="11318559" cy="10777864"/>
          </a:xfrm>
          <a:effectLst>
            <a:outerShdw blurRad="292100" dist="19050" dir="2700000" algn="ctr" rotWithShape="0">
              <a:srgbClr val="000000">
                <a:alpha val="65000"/>
              </a:srgbClr>
            </a:outerShdw>
          </a:effectLst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43224E0D-CE86-DC99-2F6C-4BDB87A4A2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534932" y="0"/>
              <a:ext cx="11318559" cy="10777864"/>
              <a:chOff x="-132082" y="0"/>
              <a:chExt cx="2794706" cy="2661201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69EE0DCD-F529-1AF9-0BD7-263C5A90463D}"/>
                  </a:ext>
                </a:extLst>
              </p:cNvPr>
              <p:cNvSpPr/>
              <p:nvPr/>
            </p:nvSpPr>
            <p:spPr>
              <a:xfrm>
                <a:off x="1270000" y="0"/>
                <a:ext cx="1098681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098681" h="1270000">
                    <a:moveTo>
                      <a:pt x="0" y="0"/>
                    </a:moveTo>
                    <a:cubicBezTo>
                      <a:pt x="452892" y="0"/>
                      <a:pt x="871513" y="241178"/>
                      <a:pt x="1098681" y="63297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A0DC02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A240C766-00A0-3699-8FEA-43860BCA945E}"/>
                  </a:ext>
                </a:extLst>
              </p:cNvPr>
              <p:cNvSpPr/>
              <p:nvPr/>
            </p:nvSpPr>
            <p:spPr>
              <a:xfrm>
                <a:off x="-132082" y="578861"/>
                <a:ext cx="2794706" cy="2082340"/>
              </a:xfrm>
              <a:custGeom>
                <a:avLst/>
                <a:gdLst/>
                <a:ahLst/>
                <a:cxnLst/>
                <a:rect l="l" t="t" r="r" b="b"/>
                <a:pathLst>
                  <a:path w="2794706" h="2082340">
                    <a:moveTo>
                      <a:pt x="2467552" y="0"/>
                    </a:moveTo>
                    <a:cubicBezTo>
                      <a:pt x="2794706" y="504345"/>
                      <a:pt x="2723430" y="1168981"/>
                      <a:pt x="2296773" y="1592487"/>
                    </a:cubicBezTo>
                    <a:cubicBezTo>
                      <a:pt x="1870116" y="2015993"/>
                      <a:pt x="1204970" y="2082340"/>
                      <a:pt x="703064" y="1751457"/>
                    </a:cubicBezTo>
                    <a:cubicBezTo>
                      <a:pt x="201158" y="1420574"/>
                      <a:pt x="0" y="783112"/>
                      <a:pt x="221084" y="224081"/>
                    </a:cubicBezTo>
                    <a:lnTo>
                      <a:pt x="1402082" y="691139"/>
                    </a:lnTo>
                    <a:close/>
                  </a:path>
                </a:pathLst>
              </a:custGeom>
              <a:solidFill>
                <a:srgbClr val="25B050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BE3BD353-718A-25D0-82CB-9C37F9E1929E}"/>
                  </a:ext>
                </a:extLst>
              </p:cNvPr>
              <p:cNvSpPr/>
              <p:nvPr/>
            </p:nvSpPr>
            <p:spPr>
              <a:xfrm>
                <a:off x="67134" y="0"/>
                <a:ext cx="120286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2866" h="1270000">
                    <a:moveTo>
                      <a:pt x="0" y="862551"/>
                    </a:moveTo>
                    <a:cubicBezTo>
                      <a:pt x="174637" y="346992"/>
                      <a:pt x="658406" y="54"/>
                      <a:pt x="1202739" y="0"/>
                    </a:cubicBezTo>
                    <a:lnTo>
                      <a:pt x="1202866" y="1270000"/>
                    </a:lnTo>
                    <a:close/>
                  </a:path>
                </a:pathLst>
              </a:custGeom>
              <a:solidFill>
                <a:srgbClr val="6BC843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E53E09DC-5FCA-79DE-CF09-9654B6C4CE0D}"/>
                  </a:ext>
                </a:extLst>
              </p:cNvPr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1B02020-DC1D-EBAB-F460-AABA762311FD}"/>
              </a:ext>
            </a:extLst>
          </p:cNvPr>
          <p:cNvSpPr txBox="1"/>
          <p:nvPr/>
        </p:nvSpPr>
        <p:spPr>
          <a:xfrm>
            <a:off x="8912429" y="4992715"/>
            <a:ext cx="86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FFFFFF"/>
                </a:solidFill>
                <a:latin typeface="Calibri" panose="020F0502020204030204"/>
              </a:rPr>
              <a:t>65</a:t>
            </a:r>
            <a:r>
              <a:rPr lang="it-IT" sz="2000" i="1" dirty="0">
                <a:solidFill>
                  <a:schemeClr val="bg1"/>
                </a:solidFill>
              </a:rPr>
              <a:t>%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B7B4E29-2558-7335-5134-34EE8EADFF92}"/>
              </a:ext>
            </a:extLst>
          </p:cNvPr>
          <p:cNvSpPr txBox="1"/>
          <p:nvPr/>
        </p:nvSpPr>
        <p:spPr>
          <a:xfrm>
            <a:off x="8341972" y="3518911"/>
            <a:ext cx="86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FFFFFF"/>
                </a:solidFill>
                <a:latin typeface="Calibri" panose="020F0502020204030204"/>
              </a:rPr>
              <a:t>20</a:t>
            </a:r>
            <a:r>
              <a:rPr lang="it-IT" sz="2000" i="1" dirty="0">
                <a:solidFill>
                  <a:schemeClr val="bg1"/>
                </a:solidFill>
              </a:rPr>
              <a:t>%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CD75FE6-DFFD-19F3-2137-89C103EF8DB2}"/>
              </a:ext>
            </a:extLst>
          </p:cNvPr>
          <p:cNvSpPr txBox="1"/>
          <p:nvPr/>
        </p:nvSpPr>
        <p:spPr>
          <a:xfrm>
            <a:off x="9408409" y="3489146"/>
            <a:ext cx="86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FFFFFF"/>
                </a:solidFill>
                <a:latin typeface="Calibri" panose="020F0502020204030204"/>
              </a:rPr>
              <a:t>16</a:t>
            </a:r>
            <a:r>
              <a:rPr lang="it-IT" sz="2000" i="1" dirty="0">
                <a:solidFill>
                  <a:schemeClr val="bg1"/>
                </a:solidFill>
              </a:rPr>
              <a:t>%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67F2D64-EFB8-DC13-7B2E-29EB673FC9E9}"/>
              </a:ext>
            </a:extLst>
          </p:cNvPr>
          <p:cNvSpPr/>
          <p:nvPr/>
        </p:nvSpPr>
        <p:spPr>
          <a:xfrm>
            <a:off x="4784340" y="5711174"/>
            <a:ext cx="3441730" cy="7947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i="1" dirty="0">
                <a:solidFill>
                  <a:srgbClr val="1E6EB6"/>
                </a:solidFill>
              </a:rPr>
              <a:t>VAN = </a:t>
            </a:r>
            <a:r>
              <a:rPr lang="it-IT" sz="2800" b="1" i="1" dirty="0">
                <a:solidFill>
                  <a:srgbClr val="1E6EB6"/>
                </a:solidFill>
                <a:effectLst/>
              </a:rPr>
              <a:t>- 8.401 €</a:t>
            </a:r>
            <a:endParaRPr lang="it-IT" sz="2800" b="1" i="1" dirty="0">
              <a:solidFill>
                <a:srgbClr val="1E6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4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CF5DFC-75EB-BFB6-4EFF-611192482C80}"/>
              </a:ext>
            </a:extLst>
          </p:cNvPr>
          <p:cNvSpPr txBox="1"/>
          <p:nvPr/>
        </p:nvSpPr>
        <p:spPr>
          <a:xfrm>
            <a:off x="2410472" y="931979"/>
            <a:ext cx="752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A chi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dirty="0">
                <a:solidFill>
                  <a:prstClr val="white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e 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a che cosa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 serve questo strumento?</a:t>
            </a:r>
            <a:endParaRPr kumimoji="0" lang="it-IT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id="{4B7FFFC9-9969-1432-7A7E-56862EC352B3}"/>
              </a:ext>
            </a:extLst>
          </p:cNvPr>
          <p:cNvSpPr/>
          <p:nvPr/>
        </p:nvSpPr>
        <p:spPr>
          <a:xfrm>
            <a:off x="1662545" y="50323"/>
            <a:ext cx="8866910" cy="5944560"/>
          </a:xfrm>
          <a:prstGeom prst="wedgeEllipseCallou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3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99698E89-0725-35C2-5AC6-BF6F44CAC1CE}"/>
              </a:ext>
            </a:extLst>
          </p:cNvPr>
          <p:cNvGrpSpPr/>
          <p:nvPr/>
        </p:nvGrpSpPr>
        <p:grpSpPr>
          <a:xfrm>
            <a:off x="575968" y="390458"/>
            <a:ext cx="3285716" cy="3084546"/>
            <a:chOff x="686551" y="415743"/>
            <a:chExt cx="2590799" cy="2664698"/>
          </a:xfrm>
        </p:grpSpPr>
        <p:pic>
          <p:nvPicPr>
            <p:cNvPr id="3" name="Elemento grafico 2" descr="Utenti con riempimento a tinta unita">
              <a:extLst>
                <a:ext uri="{FF2B5EF4-FFF2-40B4-BE49-F238E27FC236}">
                  <a16:creationId xmlns:a16="http://schemas.microsoft.com/office/drawing/2014/main" id="{C76A759A-C3E2-047B-9C4A-99244DB6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6551" y="489642"/>
              <a:ext cx="2590799" cy="2590799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6E6DA7B9-3E6C-C275-6BEA-81F6FC7F9403}"/>
                </a:ext>
              </a:extLst>
            </p:cNvPr>
            <p:cNvSpPr txBox="1"/>
            <p:nvPr/>
          </p:nvSpPr>
          <p:spPr>
            <a:xfrm>
              <a:off x="930054" y="415743"/>
              <a:ext cx="2082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5817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+mn-cs"/>
                </a:rPr>
                <a:t> Amministratori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530F50BA-3267-5C80-B631-454A739036F5}"/>
              </a:ext>
            </a:extLst>
          </p:cNvPr>
          <p:cNvGrpSpPr/>
          <p:nvPr/>
        </p:nvGrpSpPr>
        <p:grpSpPr>
          <a:xfrm>
            <a:off x="4445215" y="3639494"/>
            <a:ext cx="3285716" cy="3109188"/>
            <a:chOff x="686551" y="394456"/>
            <a:chExt cx="2590799" cy="2685985"/>
          </a:xfrm>
        </p:grpSpPr>
        <p:pic>
          <p:nvPicPr>
            <p:cNvPr id="9" name="Elemento grafico 8" descr="Utenti con riempimento a tinta unita">
              <a:extLst>
                <a:ext uri="{FF2B5EF4-FFF2-40B4-BE49-F238E27FC236}">
                  <a16:creationId xmlns:a16="http://schemas.microsoft.com/office/drawing/2014/main" id="{382E37A1-D067-5998-5424-73BD37CC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6551" y="489642"/>
              <a:ext cx="2590799" cy="259079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6FC95D0-D6B1-1EB5-1FE2-4DA8EABBCD80}"/>
                </a:ext>
              </a:extLst>
            </p:cNvPr>
            <p:cNvSpPr txBox="1"/>
            <p:nvPr/>
          </p:nvSpPr>
          <p:spPr>
            <a:xfrm>
              <a:off x="947973" y="394456"/>
              <a:ext cx="2082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+mn-cs"/>
                </a:rPr>
                <a:t>Vivaisti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93B0ABF-4E1A-6258-2AA2-566EB4490806}"/>
              </a:ext>
            </a:extLst>
          </p:cNvPr>
          <p:cNvGrpSpPr/>
          <p:nvPr/>
        </p:nvGrpSpPr>
        <p:grpSpPr>
          <a:xfrm>
            <a:off x="8369982" y="3639494"/>
            <a:ext cx="3285716" cy="3109186"/>
            <a:chOff x="693726" y="164347"/>
            <a:chExt cx="2590799" cy="2685984"/>
          </a:xfrm>
        </p:grpSpPr>
        <p:pic>
          <p:nvPicPr>
            <p:cNvPr id="12" name="Elemento grafico 11" descr="Utenti con riempimento a tinta unita">
              <a:extLst>
                <a:ext uri="{FF2B5EF4-FFF2-40B4-BE49-F238E27FC236}">
                  <a16:creationId xmlns:a16="http://schemas.microsoft.com/office/drawing/2014/main" id="{429758D7-A17E-2459-6DF8-01F898D69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3726" y="259532"/>
              <a:ext cx="2590799" cy="2590799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FFF8ECD-4411-899B-8EAD-AC112B226D03}"/>
                </a:ext>
              </a:extLst>
            </p:cNvPr>
            <p:cNvSpPr txBox="1"/>
            <p:nvPr/>
          </p:nvSpPr>
          <p:spPr>
            <a:xfrm>
              <a:off x="955146" y="164347"/>
              <a:ext cx="2082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+mn-cs"/>
                </a:rPr>
                <a:t>Economisti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DC34609-2BB7-4DA6-8B22-E4518B6D6F69}"/>
              </a:ext>
            </a:extLst>
          </p:cNvPr>
          <p:cNvGrpSpPr/>
          <p:nvPr/>
        </p:nvGrpSpPr>
        <p:grpSpPr>
          <a:xfrm>
            <a:off x="4445215" y="370794"/>
            <a:ext cx="3285716" cy="3084546"/>
            <a:chOff x="686551" y="415743"/>
            <a:chExt cx="2590799" cy="2664698"/>
          </a:xfrm>
        </p:grpSpPr>
        <p:pic>
          <p:nvPicPr>
            <p:cNvPr id="15" name="Elemento grafico 14" descr="Utenti con riempimento a tinta unita">
              <a:extLst>
                <a:ext uri="{FF2B5EF4-FFF2-40B4-BE49-F238E27FC236}">
                  <a16:creationId xmlns:a16="http://schemas.microsoft.com/office/drawing/2014/main" id="{CF9009D8-8F22-6E0E-B9DF-0048501A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6551" y="489642"/>
              <a:ext cx="2590799" cy="259079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3370EB3-C629-6E79-EA33-894F757BB8D8}"/>
                </a:ext>
              </a:extLst>
            </p:cNvPr>
            <p:cNvSpPr txBox="1"/>
            <p:nvPr/>
          </p:nvSpPr>
          <p:spPr>
            <a:xfrm>
              <a:off x="940801" y="415743"/>
              <a:ext cx="2082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0DC02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+mn-cs"/>
                </a:rPr>
                <a:t>Cittadini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8C06C58-EFC1-9DAF-95DD-1BA7E516582D}"/>
              </a:ext>
            </a:extLst>
          </p:cNvPr>
          <p:cNvGrpSpPr/>
          <p:nvPr/>
        </p:nvGrpSpPr>
        <p:grpSpPr>
          <a:xfrm>
            <a:off x="8334060" y="394820"/>
            <a:ext cx="3285716" cy="3034526"/>
            <a:chOff x="686551" y="458955"/>
            <a:chExt cx="2590799" cy="2621486"/>
          </a:xfrm>
        </p:grpSpPr>
        <p:pic>
          <p:nvPicPr>
            <p:cNvPr id="18" name="Elemento grafico 17" descr="Utenti con riempimento a tinta unita">
              <a:extLst>
                <a:ext uri="{FF2B5EF4-FFF2-40B4-BE49-F238E27FC236}">
                  <a16:creationId xmlns:a16="http://schemas.microsoft.com/office/drawing/2014/main" id="{ABA0EC41-241A-237B-1CAF-E5B330D82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6551" y="489642"/>
              <a:ext cx="2590799" cy="2590799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2D6E8A-AF56-535C-E007-A31856FF49EE}"/>
                </a:ext>
              </a:extLst>
            </p:cNvPr>
            <p:cNvSpPr txBox="1"/>
            <p:nvPr/>
          </p:nvSpPr>
          <p:spPr>
            <a:xfrm>
              <a:off x="921205" y="458955"/>
              <a:ext cx="2178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+mn-cs"/>
                </a:rPr>
                <a:t>Progettisti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A6E48984-E21A-4DB9-3EBA-60961D6F07F0}"/>
              </a:ext>
            </a:extLst>
          </p:cNvPr>
          <p:cNvGrpSpPr/>
          <p:nvPr/>
        </p:nvGrpSpPr>
        <p:grpSpPr>
          <a:xfrm>
            <a:off x="543900" y="3639494"/>
            <a:ext cx="3285716" cy="3109188"/>
            <a:chOff x="681054" y="394456"/>
            <a:chExt cx="2590799" cy="2685985"/>
          </a:xfrm>
        </p:grpSpPr>
        <p:pic>
          <p:nvPicPr>
            <p:cNvPr id="21" name="Elemento grafico 20" descr="Utenti con riempimento a tinta unita">
              <a:extLst>
                <a:ext uri="{FF2B5EF4-FFF2-40B4-BE49-F238E27FC236}">
                  <a16:creationId xmlns:a16="http://schemas.microsoft.com/office/drawing/2014/main" id="{53A37F75-361B-3E41-79EF-3EABFD144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1054" y="489642"/>
              <a:ext cx="2590799" cy="2590799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FC16D7C-A315-CEE7-9455-8D7CBF75F6D3}"/>
                </a:ext>
              </a:extLst>
            </p:cNvPr>
            <p:cNvSpPr txBox="1"/>
            <p:nvPr/>
          </p:nvSpPr>
          <p:spPr>
            <a:xfrm>
              <a:off x="937224" y="394456"/>
              <a:ext cx="2082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5B05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+mn-cs"/>
                </a:rPr>
                <a:t>Scienziati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72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0F6469A-F09F-159A-25EC-A5F78D7D3583}"/>
              </a:ext>
            </a:extLst>
          </p:cNvPr>
          <p:cNvSpPr/>
          <p:nvPr/>
        </p:nvSpPr>
        <p:spPr>
          <a:xfrm>
            <a:off x="483485" y="3589064"/>
            <a:ext cx="5441133" cy="30881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9F87221-6EF2-4CBF-DC8E-3CC5A8F6097B}"/>
              </a:ext>
            </a:extLst>
          </p:cNvPr>
          <p:cNvSpPr/>
          <p:nvPr/>
        </p:nvSpPr>
        <p:spPr>
          <a:xfrm>
            <a:off x="6267379" y="3589064"/>
            <a:ext cx="5441133" cy="30881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77B1A44-E414-CC06-B579-1993B8390DCC}"/>
              </a:ext>
            </a:extLst>
          </p:cNvPr>
          <p:cNvSpPr/>
          <p:nvPr/>
        </p:nvSpPr>
        <p:spPr>
          <a:xfrm>
            <a:off x="6267378" y="100113"/>
            <a:ext cx="5441133" cy="30881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E0C569E-A37B-9887-F7BF-7713CBA5B248}"/>
              </a:ext>
            </a:extLst>
          </p:cNvPr>
          <p:cNvSpPr/>
          <p:nvPr/>
        </p:nvSpPr>
        <p:spPr>
          <a:xfrm>
            <a:off x="483486" y="180765"/>
            <a:ext cx="5441133" cy="30881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552C01-5161-15FC-2725-7F487AD158DA}"/>
              </a:ext>
            </a:extLst>
          </p:cNvPr>
          <p:cNvSpPr txBox="1"/>
          <p:nvPr/>
        </p:nvSpPr>
        <p:spPr>
          <a:xfrm>
            <a:off x="1386570" y="711964"/>
            <a:ext cx="36598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Permette di includere i servizi ecosistemici nelle analisi costi benefici.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2ED782-20AA-D1EE-F32A-318DF07A0A3C}"/>
              </a:ext>
            </a:extLst>
          </p:cNvPr>
          <p:cNvSpPr txBox="1"/>
          <p:nvPr/>
        </p:nvSpPr>
        <p:spPr>
          <a:xfrm>
            <a:off x="7161609" y="822650"/>
            <a:ext cx="36598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Flessibile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 adatta a contesti ambientali differenti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B11B1C1-D78C-BFC0-B497-CF058D8FCA0E}"/>
              </a:ext>
            </a:extLst>
          </p:cNvPr>
          <p:cNvSpPr txBox="1"/>
          <p:nvPr/>
        </p:nvSpPr>
        <p:spPr>
          <a:xfrm>
            <a:off x="1341305" y="4268593"/>
            <a:ext cx="36598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Dinamico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Può essere facilmente aggiornato con dati nuovi o in base a le più recenti evidenze scientifiche.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F77F7B7-15D1-B4FF-65B8-BC795710E206}"/>
              </a:ext>
            </a:extLst>
          </p:cNvPr>
          <p:cNvSpPr txBox="1"/>
          <p:nvPr/>
        </p:nvSpPr>
        <p:spPr>
          <a:xfrm>
            <a:off x="7190832" y="4347354"/>
            <a:ext cx="36598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Promuove la cooperazione tra portatori d’interesse differenti.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D1D4711-09CB-D8FE-9C2D-2BE3C948F4BE}"/>
              </a:ext>
            </a:extLst>
          </p:cNvPr>
          <p:cNvSpPr/>
          <p:nvPr/>
        </p:nvSpPr>
        <p:spPr>
          <a:xfrm>
            <a:off x="2135108" y="2828883"/>
            <a:ext cx="7921782" cy="11195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rgbClr val="1E6EB6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Il Modello Vsafe</a:t>
            </a:r>
          </a:p>
        </p:txBody>
      </p:sp>
    </p:spTree>
    <p:extLst>
      <p:ext uri="{BB962C8B-B14F-4D97-AF65-F5344CB8AC3E}">
        <p14:creationId xmlns:p14="http://schemas.microsoft.com/office/powerpoint/2010/main" val="48526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AEAB2B-264D-E6D2-FD44-75C1240D9941}"/>
              </a:ext>
            </a:extLst>
          </p:cNvPr>
          <p:cNvSpPr txBox="1"/>
          <p:nvPr/>
        </p:nvSpPr>
        <p:spPr>
          <a:xfrm>
            <a:off x="1786082" y="862241"/>
            <a:ext cx="8619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1E6EB6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Che cosa possiamo imparare da questi 3 casi studio? 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5FFFEE7-1D43-88DC-4D33-96A4CBE566F2}"/>
              </a:ext>
            </a:extLst>
          </p:cNvPr>
          <p:cNvSpPr/>
          <p:nvPr/>
        </p:nvSpPr>
        <p:spPr>
          <a:xfrm>
            <a:off x="0" y="3429000"/>
            <a:ext cx="12192000" cy="3357562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C7DCFF-D8E5-3A9D-658B-D82FB95F7757}"/>
              </a:ext>
            </a:extLst>
          </p:cNvPr>
          <p:cNvSpPr txBox="1"/>
          <p:nvPr/>
        </p:nvSpPr>
        <p:spPr>
          <a:xfrm>
            <a:off x="397164" y="3617352"/>
            <a:ext cx="114069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3200" i="1" dirty="0">
                <a:solidFill>
                  <a:srgbClr val="FFFFFF"/>
                </a:solidFill>
                <a:latin typeface="Calibri" panose="020F0502020204030204"/>
              </a:rPr>
              <a:t>L’applicazione del modello Vsafe a 3 contesti differenti permette di fare alcune considerazioni sulla progettazione di aree verdi.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it-IT" sz="3200" i="1" dirty="0">
              <a:solidFill>
                <a:srgbClr val="FFFFFF"/>
              </a:solidFill>
              <a:latin typeface="Calibri" panose="020F050202020403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3200" i="1" dirty="0">
                <a:solidFill>
                  <a:srgbClr val="FFFFFF"/>
                </a:solidFill>
                <a:latin typeface="Calibri" panose="020F0502020204030204"/>
              </a:rPr>
              <a:t>Innanzitutto la valorizzazione dei servizi ecosistemici può essere uno specifico criterio guida per la progettazione.</a:t>
            </a:r>
            <a:endParaRPr kumimoji="0" lang="it-IT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3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7C1C055-7B66-4AF5-DD1D-CA62449FC8F9}"/>
              </a:ext>
            </a:extLst>
          </p:cNvPr>
          <p:cNvSpPr/>
          <p:nvPr/>
        </p:nvSpPr>
        <p:spPr>
          <a:xfrm>
            <a:off x="0" y="0"/>
            <a:ext cx="12192000" cy="6786562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A0E7287-28CB-CC39-FFEA-3DB1C4C7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674255"/>
            <a:ext cx="10515600" cy="5892800"/>
          </a:xfrm>
        </p:spPr>
        <p:txBody>
          <a:bodyPr>
            <a:normAutofit fontScale="92500" lnSpcReduction="20000"/>
          </a:bodyPr>
          <a:lstStyle/>
          <a:p>
            <a:pPr marL="442913" indent="-442913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I servizi di regolazione sono importanti ma è necessaria una progettazione ben finalizzata per ridurre i tempi di ritorno degli investimenti.</a:t>
            </a:r>
          </a:p>
          <a:p>
            <a:pPr marL="442913" indent="-442913">
              <a:buFont typeface="Wingdings" panose="05000000000000000000" pitchFamily="2" charset="2"/>
              <a:buChar char="Ø"/>
            </a:pPr>
            <a:endParaRPr lang="it-IT" dirty="0">
              <a:solidFill>
                <a:schemeClr val="bg1"/>
              </a:solidFill>
            </a:endParaRPr>
          </a:p>
          <a:p>
            <a:pPr marL="442913" indent="-442913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Quando ai servizi di regolazione si uniscono quelli di natura estetica e ricreativa, il valore dei benefici aumenta sensibilmente e il ritorno degli investimenti è molto rapido.</a:t>
            </a:r>
          </a:p>
          <a:p>
            <a:pPr marL="442913" indent="-442913">
              <a:buFont typeface="Wingdings" panose="05000000000000000000" pitchFamily="2" charset="2"/>
              <a:buChar char="Ø"/>
            </a:pPr>
            <a:endParaRPr lang="it-IT" dirty="0">
              <a:solidFill>
                <a:schemeClr val="bg1"/>
              </a:solidFill>
            </a:endParaRPr>
          </a:p>
          <a:p>
            <a:pPr marL="442913" indent="-442913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Investimenti appropriati (ben progettati, realizzati e manutenuti) possono dare un contributo molto importante come strumento di riduzione dei danni da inquinamento acustico (barriere contro il rumore).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442913" indent="-442913">
              <a:buFont typeface="Wingdings" panose="05000000000000000000" pitchFamily="2" charset="2"/>
              <a:buChar char="Ø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/>
              </a:rPr>
              <a:t>Lo stoccaggio della CO2, la cattura degli inquinanti e la ritenzione delle precipitazioni sono influenzate, oltre che dalla specie, dalle dimensioni delle piante usate. Usare piante più appropriate e più grandi significa più maggiori costi, ma anche più benefici, il Modello Vsafe può essere utile per trovare un equilibrio . </a:t>
            </a:r>
            <a:endParaRPr lang="it-IT" dirty="0">
              <a:solidFill>
                <a:schemeClr val="bg1"/>
              </a:solidFill>
            </a:endParaRPr>
          </a:p>
          <a:p>
            <a:pPr marL="442913" indent="-442913">
              <a:buFont typeface="Wingdings" panose="05000000000000000000" pitchFamily="2" charset="2"/>
              <a:buChar char="Ø"/>
            </a:pPr>
            <a:endParaRPr lang="it-IT" dirty="0">
              <a:solidFill>
                <a:schemeClr val="bg1"/>
              </a:solidFill>
            </a:endParaRPr>
          </a:p>
          <a:p>
            <a:pPr marL="442913" indent="-442913">
              <a:buFont typeface="Wingdings" panose="05000000000000000000" pitchFamily="2" charset="2"/>
              <a:buChar char="Ø"/>
            </a:pPr>
            <a:endParaRPr lang="it-IT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9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AEAB2B-264D-E6D2-FD44-75C1240D9941}"/>
              </a:ext>
            </a:extLst>
          </p:cNvPr>
          <p:cNvSpPr txBox="1"/>
          <p:nvPr/>
        </p:nvSpPr>
        <p:spPr>
          <a:xfrm>
            <a:off x="1376218" y="448142"/>
            <a:ext cx="943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1E6EB6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Da qui?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1E6EB6"/>
                </a:solidFill>
                <a:latin typeface="PT Serif" panose="020A0603040505020204" pitchFamily="18" charset="0"/>
                <a:ea typeface="MS Mincho" panose="02020609040205080304" pitchFamily="49" charset="-128"/>
                <a:cs typeface="Open Sans" panose="020B0606030504020204" pitchFamily="34" charset="0"/>
              </a:rPr>
              <a:t>Le opportunità e le sfide aperte 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rgbClr val="1E6EB6"/>
              </a:solidFill>
              <a:effectLst/>
              <a:uLnTx/>
              <a:uFillTx/>
              <a:latin typeface="PT Serif" panose="020A060304050502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5FFFEE7-1D43-88DC-4D33-96A4CBE566F2}"/>
              </a:ext>
            </a:extLst>
          </p:cNvPr>
          <p:cNvSpPr/>
          <p:nvPr/>
        </p:nvSpPr>
        <p:spPr>
          <a:xfrm>
            <a:off x="0" y="2565256"/>
            <a:ext cx="12192000" cy="4292744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C7DCFF-D8E5-3A9D-658B-D82FB95F7757}"/>
              </a:ext>
            </a:extLst>
          </p:cNvPr>
          <p:cNvSpPr txBox="1"/>
          <p:nvPr/>
        </p:nvSpPr>
        <p:spPr>
          <a:xfrm>
            <a:off x="258619" y="2666006"/>
            <a:ext cx="114530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L’applicazione del Modello Vsafe può dare un contributo innovativo in moltissimi casi: progettazione di nuovi aree verdi o interventi di miglioramento, pianificazione urbanistica, interventi di riqualificazione urbana (o periurbana), valorizzazione del verde esistente, giustificazione della spesa per servizi professionali di gestione, nuovi interventi urbanistici, aumento della consapevolezza </a:t>
            </a:r>
            <a:r>
              <a:rPr lang="it-IT" sz="2800" i="1">
                <a:solidFill>
                  <a:srgbClr val="FFFFFF"/>
                </a:solidFill>
                <a:latin typeface="Calibri" panose="020F0502020204030204"/>
              </a:rPr>
              <a:t>dei cittadini, ecc</a:t>
            </a: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..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Fino ad oggi mancava uno strumento per fare queste valutazioni: oggi c’è!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gli altri servizi ecosistemici? Ad esempio la biodiversità?</a:t>
            </a:r>
          </a:p>
        </p:txBody>
      </p:sp>
    </p:spTree>
    <p:extLst>
      <p:ext uri="{BB962C8B-B14F-4D97-AF65-F5344CB8AC3E}">
        <p14:creationId xmlns:p14="http://schemas.microsoft.com/office/powerpoint/2010/main" val="3169373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24441797-A4B4-1D91-13D2-E7D6DA086C0F}"/>
              </a:ext>
            </a:extLst>
          </p:cNvPr>
          <p:cNvSpPr/>
          <p:nvPr/>
        </p:nvSpPr>
        <p:spPr>
          <a:xfrm>
            <a:off x="2334152" y="2222046"/>
            <a:ext cx="7749612" cy="2413908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i="1" dirty="0">
                <a:solidFill>
                  <a:schemeClr val="bg1"/>
                </a:solidFill>
                <a:latin typeface="PT Serif" panose="020A0603040505020204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99084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1129093-656B-3CD4-2EE3-9C0682F1A4EC}"/>
              </a:ext>
            </a:extLst>
          </p:cNvPr>
          <p:cNvSpPr/>
          <p:nvPr/>
        </p:nvSpPr>
        <p:spPr>
          <a:xfrm>
            <a:off x="0" y="3500438"/>
            <a:ext cx="12192000" cy="3357562"/>
          </a:xfrm>
          <a:prstGeom prst="rect">
            <a:avLst/>
          </a:prstGeom>
          <a:solidFill>
            <a:srgbClr val="1E6EB6"/>
          </a:solidFill>
          <a:ln>
            <a:solidFill>
              <a:srgbClr val="1E6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2FD4021F-985A-65CE-7FD8-0307164C5FBE}"/>
              </a:ext>
            </a:extLst>
          </p:cNvPr>
          <p:cNvSpPr/>
          <p:nvPr/>
        </p:nvSpPr>
        <p:spPr>
          <a:xfrm>
            <a:off x="2140188" y="831273"/>
            <a:ext cx="7749612" cy="2012733"/>
          </a:xfrm>
          <a:prstGeom prst="roundRect">
            <a:avLst/>
          </a:prstGeom>
          <a:solidFill>
            <a:srgbClr val="A0DC02"/>
          </a:solidFill>
          <a:ln w="38100">
            <a:solidFill>
              <a:srgbClr val="A0DC02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L’analisi Costi Benefici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8198FFA-1BC6-9D2F-7B28-8B83FC19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655" y="3680379"/>
            <a:ext cx="3315854" cy="28660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21B1330-89E0-86FE-7A1E-DA020395CEEE}"/>
              </a:ext>
            </a:extLst>
          </p:cNvPr>
          <p:cNvSpPr txBox="1"/>
          <p:nvPr/>
        </p:nvSpPr>
        <p:spPr>
          <a:xfrm>
            <a:off x="576235" y="4328552"/>
            <a:ext cx="5556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 a standing sociale.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Orizzonte temporale di 30 anni.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Tasso di sconto dell’1%, che dà rilievo alle preferenze delle generazioni future.</a:t>
            </a:r>
            <a:endParaRPr kumimoji="0" lang="it-IT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7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0D7F41-2FC5-9A8F-F1DE-8224172C9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02960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3757A2-5985-2217-795D-7BD4FA97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2" y="0"/>
            <a:ext cx="5902960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7634D6-0BEA-6EDE-1C58-E83AF0BC1109}"/>
              </a:ext>
            </a:extLst>
          </p:cNvPr>
          <p:cNvSpPr txBox="1"/>
          <p:nvPr/>
        </p:nvSpPr>
        <p:spPr>
          <a:xfrm>
            <a:off x="266700" y="2274128"/>
            <a:ext cx="536956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Times New Roman" panose="02020603050405020304" pitchFamily="18" charset="0"/>
              </a:rPr>
              <a:t>Costi di piantumazione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Times New Roman" panose="02020603050405020304" pitchFamily="18" charset="0"/>
              </a:rPr>
              <a:t>Costi impianto di irrigazione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Times New Roman" panose="02020603050405020304" pitchFamily="18" charset="0"/>
              </a:rPr>
              <a:t>Spese di manutenzione per i primi tre anni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9EF112-BCD3-DE46-B25B-FC7EAAA2AE27}"/>
              </a:ext>
            </a:extLst>
          </p:cNvPr>
          <p:cNvSpPr txBox="1"/>
          <p:nvPr/>
        </p:nvSpPr>
        <p:spPr>
          <a:xfrm>
            <a:off x="6593378" y="1800413"/>
            <a:ext cx="5680364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Regolazione del clima globale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Purificazione dell’aria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Ruscellamento evitato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Riduzione del rumore</a:t>
            </a:r>
            <a:r>
              <a:rPr lang="it-IT" sz="2800" b="1" i="1" dirty="0">
                <a:solidFill>
                  <a:prstClr val="white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(ferroviario)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Beneficio estetico-ricreativo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385D32-36AC-CAFA-3A24-FC3271D800A0}"/>
              </a:ext>
            </a:extLst>
          </p:cNvPr>
          <p:cNvSpPr txBox="1"/>
          <p:nvPr/>
        </p:nvSpPr>
        <p:spPr>
          <a:xfrm>
            <a:off x="1541780" y="870059"/>
            <a:ext cx="164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Costi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E04A3AD-02B9-C43D-47D6-0191775921B1}"/>
              </a:ext>
            </a:extLst>
          </p:cNvPr>
          <p:cNvSpPr txBox="1"/>
          <p:nvPr/>
        </p:nvSpPr>
        <p:spPr>
          <a:xfrm>
            <a:off x="8115300" y="870059"/>
            <a:ext cx="263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Benefici</a:t>
            </a:r>
          </a:p>
        </p:txBody>
      </p:sp>
    </p:spTree>
    <p:extLst>
      <p:ext uri="{BB962C8B-B14F-4D97-AF65-F5344CB8AC3E}">
        <p14:creationId xmlns:p14="http://schemas.microsoft.com/office/powerpoint/2010/main" val="171896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Aerofotogrammetria, mappa, Vista aerea, Urbanistica&#10;&#10;Descrizione generata automaticamente">
            <a:extLst>
              <a:ext uri="{FF2B5EF4-FFF2-40B4-BE49-F238E27FC236}">
                <a16:creationId xmlns:a16="http://schemas.microsoft.com/office/drawing/2014/main" id="{D48C2604-38B7-B9A1-2A28-C9FB0ED1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 bwMode="auto">
          <a:xfrm>
            <a:off x="1114425" y="0"/>
            <a:ext cx="9963150" cy="6878528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AD5D644-0F72-1134-5234-7E2FBECC7540}"/>
              </a:ext>
            </a:extLst>
          </p:cNvPr>
          <p:cNvSpPr/>
          <p:nvPr/>
        </p:nvSpPr>
        <p:spPr>
          <a:xfrm>
            <a:off x="2666288" y="521293"/>
            <a:ext cx="7204105" cy="922946"/>
          </a:xfrm>
          <a:prstGeom prst="roundRect">
            <a:avLst/>
          </a:prstGeom>
          <a:solidFill>
            <a:srgbClr val="A0DC02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chemeClr val="bg1"/>
                </a:solidFill>
                <a:latin typeface="PT Serif" panose="020A0603040505020204" pitchFamily="18" charset="0"/>
              </a:rPr>
              <a:t>Parco Cervi - Parma</a:t>
            </a:r>
          </a:p>
        </p:txBody>
      </p:sp>
    </p:spTree>
    <p:extLst>
      <p:ext uri="{BB962C8B-B14F-4D97-AF65-F5344CB8AC3E}">
        <p14:creationId xmlns:p14="http://schemas.microsoft.com/office/powerpoint/2010/main" val="391173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791A3D1-0CD7-8ED1-C962-E1544EF23016}"/>
              </a:ext>
            </a:extLst>
          </p:cNvPr>
          <p:cNvSpPr/>
          <p:nvPr/>
        </p:nvSpPr>
        <p:spPr>
          <a:xfrm>
            <a:off x="7061227" y="276838"/>
            <a:ext cx="2937352" cy="862117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Valore economico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FE805DB-C55B-06DC-031A-19A30ED50ABE}"/>
              </a:ext>
            </a:extLst>
          </p:cNvPr>
          <p:cNvSpPr/>
          <p:nvPr/>
        </p:nvSpPr>
        <p:spPr>
          <a:xfrm>
            <a:off x="1611955" y="276838"/>
            <a:ext cx="5003980" cy="854467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dirty="0">
                <a:solidFill>
                  <a:schemeClr val="bg1"/>
                </a:solidFill>
                <a:latin typeface="PT Serif" panose="020A0603040505020204" pitchFamily="18" charset="0"/>
              </a:rPr>
              <a:t>Valore dei s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ervizi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 in 30 anni 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A213ABE-20D4-F883-558A-471ACE24AFD8}"/>
              </a:ext>
            </a:extLst>
          </p:cNvPr>
          <p:cNvSpPr/>
          <p:nvPr/>
        </p:nvSpPr>
        <p:spPr>
          <a:xfrm>
            <a:off x="7570716" y="1537264"/>
            <a:ext cx="1800000" cy="64800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1E6EB6"/>
                </a:solidFill>
                <a:effectLst/>
              </a:rPr>
              <a:t>18.147 €</a:t>
            </a:r>
            <a:endParaRPr lang="it-IT" sz="2200" b="1" i="1" baseline="-25000" dirty="0">
              <a:solidFill>
                <a:srgbClr val="1E6EB6"/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0807A0E-1420-0D71-5942-3D15847F0EF2}"/>
              </a:ext>
            </a:extLst>
          </p:cNvPr>
          <p:cNvSpPr/>
          <p:nvPr/>
        </p:nvSpPr>
        <p:spPr>
          <a:xfrm>
            <a:off x="7577061" y="4742172"/>
            <a:ext cx="1800000" cy="64800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1E6EB6"/>
                </a:solidFill>
                <a:effectLst/>
              </a:rPr>
              <a:t>2.721.131 €</a:t>
            </a:r>
            <a:endParaRPr lang="it-IT" sz="2200" b="1" i="1" dirty="0">
              <a:solidFill>
                <a:srgbClr val="1E6EB6"/>
              </a:solidFill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5DFD8AB-0125-E25C-A9A1-7009A2BFD813}"/>
              </a:ext>
            </a:extLst>
          </p:cNvPr>
          <p:cNvSpPr/>
          <p:nvPr/>
        </p:nvSpPr>
        <p:spPr>
          <a:xfrm>
            <a:off x="7583406" y="2605567"/>
            <a:ext cx="1800000" cy="64800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1E6EB6"/>
                </a:solidFill>
                <a:effectLst/>
              </a:rPr>
              <a:t>6.811 €</a:t>
            </a:r>
            <a:endParaRPr lang="it-IT" sz="2200" b="1" i="1" dirty="0">
              <a:solidFill>
                <a:srgbClr val="1E6EB6"/>
              </a:solidFill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332C2F9-93CB-02BA-85FD-351BF4A58352}"/>
              </a:ext>
            </a:extLst>
          </p:cNvPr>
          <p:cNvSpPr/>
          <p:nvPr/>
        </p:nvSpPr>
        <p:spPr>
          <a:xfrm>
            <a:off x="7589751" y="3673870"/>
            <a:ext cx="1800000" cy="64800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1E6EB6"/>
                </a:solidFill>
              </a:rPr>
              <a:t>5.302 €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BE7625D-2318-DAF3-BD3E-A386F04E827F}"/>
              </a:ext>
            </a:extLst>
          </p:cNvPr>
          <p:cNvSpPr/>
          <p:nvPr/>
        </p:nvSpPr>
        <p:spPr>
          <a:xfrm>
            <a:off x="7596098" y="5810474"/>
            <a:ext cx="1800000" cy="648000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1E6EB6"/>
                </a:solidFill>
                <a:effectLst/>
              </a:rPr>
              <a:t>1.904.300 €</a:t>
            </a:r>
            <a:endParaRPr lang="it-IT" sz="2200" b="1" i="1" dirty="0">
              <a:solidFill>
                <a:srgbClr val="1E6EB6"/>
              </a:solidFill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2229605E-9C30-2313-9574-73D98AB9E0E2}"/>
              </a:ext>
            </a:extLst>
          </p:cNvPr>
          <p:cNvGrpSpPr/>
          <p:nvPr/>
        </p:nvGrpSpPr>
        <p:grpSpPr>
          <a:xfrm>
            <a:off x="3339986" y="1453993"/>
            <a:ext cx="3275950" cy="5004481"/>
            <a:chOff x="3635515" y="1461641"/>
            <a:chExt cx="2979855" cy="5004481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1BA90762-BD03-84AD-4555-E4EAC7C8CD0E}"/>
                </a:ext>
              </a:extLst>
            </p:cNvPr>
            <p:cNvGrpSpPr/>
            <p:nvPr/>
          </p:nvGrpSpPr>
          <p:grpSpPr>
            <a:xfrm>
              <a:off x="3635515" y="1461641"/>
              <a:ext cx="2979855" cy="5004481"/>
              <a:chOff x="1497894" y="2074389"/>
              <a:chExt cx="4264774" cy="5572642"/>
            </a:xfrm>
          </p:grpSpPr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8DBD9168-4E55-9273-8BD2-80ECF697C72B}"/>
                  </a:ext>
                </a:extLst>
              </p:cNvPr>
              <p:cNvSpPr txBox="1"/>
              <p:nvPr/>
            </p:nvSpPr>
            <p:spPr>
              <a:xfrm>
                <a:off x="1678594" y="2074389"/>
                <a:ext cx="4084073" cy="85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2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Regolazione del clima globale</a:t>
                </a:r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BC3DBC6-8540-3A8C-696E-FD9C407EDDAC}"/>
                  </a:ext>
                </a:extLst>
              </p:cNvPr>
              <p:cNvSpPr txBox="1"/>
              <p:nvPr/>
            </p:nvSpPr>
            <p:spPr>
              <a:xfrm>
                <a:off x="1678594" y="3381285"/>
                <a:ext cx="4084074" cy="514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4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Purificazione </a:t>
                </a:r>
                <a:r>
                  <a:rPr kumimoji="0" lang="it-IT" sz="22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dell’aria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CE534E2-B2C4-EF54-17C9-E2FE4A723EC4}"/>
                  </a:ext>
                </a:extLst>
              </p:cNvPr>
              <p:cNvSpPr txBox="1"/>
              <p:nvPr/>
            </p:nvSpPr>
            <p:spPr>
              <a:xfrm>
                <a:off x="1678594" y="4423368"/>
                <a:ext cx="2859584" cy="85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2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Riduzione del ruscellamento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4F8E998-AE23-B87A-BEE0-4490487127F2}"/>
                  </a:ext>
                </a:extLst>
              </p:cNvPr>
              <p:cNvSpPr txBox="1"/>
              <p:nvPr/>
            </p:nvSpPr>
            <p:spPr>
              <a:xfrm>
                <a:off x="1497894" y="6790235"/>
                <a:ext cx="3669215" cy="856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2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Servizi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200" i="1" dirty="0">
                    <a:solidFill>
                      <a:prstClr val="white"/>
                    </a:solidFill>
                    <a:latin typeface="Calibri" panose="020F0502020204030204"/>
                  </a:rPr>
                  <a:t>e</a:t>
                </a:r>
                <a:r>
                  <a:rPr kumimoji="0" lang="it-IT" sz="220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stetico</a:t>
                </a:r>
                <a:r>
                  <a:rPr lang="it-IT" sz="2200" i="1" dirty="0">
                    <a:solidFill>
                      <a:prstClr val="white"/>
                    </a:solidFill>
                    <a:latin typeface="Calibri" panose="020F0502020204030204"/>
                  </a:rPr>
                  <a:t>-</a:t>
                </a:r>
                <a:r>
                  <a:rPr kumimoji="0" lang="it-IT" sz="22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ricreativi</a:t>
                </a:r>
              </a:p>
            </p:txBody>
          </p:sp>
        </p:grp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76014A4E-938A-C775-D823-82638FA205BC}"/>
                </a:ext>
              </a:extLst>
            </p:cNvPr>
            <p:cNvSpPr txBox="1"/>
            <p:nvPr/>
          </p:nvSpPr>
          <p:spPr>
            <a:xfrm>
              <a:off x="3761772" y="4803182"/>
              <a:ext cx="27175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Riduzione del rumore</a:t>
              </a: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B350B3A0-02D3-1833-9255-79885D14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39" y="1116009"/>
            <a:ext cx="1368144" cy="55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7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9EF3B6-7BDF-2336-D086-5F4AD92DBAFB}"/>
              </a:ext>
            </a:extLst>
          </p:cNvPr>
          <p:cNvSpPr txBox="1"/>
          <p:nvPr/>
        </p:nvSpPr>
        <p:spPr>
          <a:xfrm>
            <a:off x="976856" y="893294"/>
            <a:ext cx="4717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I benefici sono 112 volte i costi.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80E4404-ADF0-9012-F64A-30C71229639B}"/>
              </a:ext>
            </a:extLst>
          </p:cNvPr>
          <p:cNvGrpSpPr/>
          <p:nvPr/>
        </p:nvGrpSpPr>
        <p:grpSpPr>
          <a:xfrm>
            <a:off x="5835402" y="2391458"/>
            <a:ext cx="6092391" cy="3933795"/>
            <a:chOff x="5724306" y="1826425"/>
            <a:chExt cx="6092391" cy="3933795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5DB4E8A-BF57-EEBA-F620-03546D99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1204" y="2534311"/>
              <a:ext cx="2871966" cy="2871966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</p:spPr>
        </p:pic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68B5926A-51C5-873A-7215-91B7976A7AC7}"/>
                </a:ext>
              </a:extLst>
            </p:cNvPr>
            <p:cNvGrpSpPr/>
            <p:nvPr/>
          </p:nvGrpSpPr>
          <p:grpSpPr>
            <a:xfrm>
              <a:off x="5724306" y="1826425"/>
              <a:ext cx="6092391" cy="3933795"/>
              <a:chOff x="5724306" y="1826425"/>
              <a:chExt cx="6092391" cy="3933795"/>
            </a:xfrm>
          </p:grpSpPr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A633EB3-DA64-2492-D1D6-52C1089E191F}"/>
                  </a:ext>
                </a:extLst>
              </p:cNvPr>
              <p:cNvSpPr txBox="1"/>
              <p:nvPr/>
            </p:nvSpPr>
            <p:spPr>
              <a:xfrm>
                <a:off x="10216363" y="5052334"/>
                <a:ext cx="16003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it-IT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Riduzione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it-IT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del rumore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A258269-69A4-D36F-432E-CD01438CA561}"/>
                  </a:ext>
                </a:extLst>
              </p:cNvPr>
              <p:cNvSpPr txBox="1"/>
              <p:nvPr/>
            </p:nvSpPr>
            <p:spPr>
              <a:xfrm>
                <a:off x="5724306" y="2622732"/>
                <a:ext cx="2264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Servizi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estetico-ricreativi</a:t>
                </a: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1FA0895-7AF5-6E6E-C6D3-6AD84B0DD076}"/>
                  </a:ext>
                </a:extLst>
              </p:cNvPr>
              <p:cNvSpPr txBox="1"/>
              <p:nvPr/>
            </p:nvSpPr>
            <p:spPr>
              <a:xfrm>
                <a:off x="8196703" y="1826425"/>
                <a:ext cx="2264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Altri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1%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307B5FC-1DB2-6CEA-7ED0-8DDB5971160A}"/>
                  </a:ext>
                </a:extLst>
              </p:cNvPr>
              <p:cNvSpPr txBox="1"/>
              <p:nvPr/>
            </p:nvSpPr>
            <p:spPr>
              <a:xfrm>
                <a:off x="9328955" y="4135757"/>
                <a:ext cx="802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58%</a:t>
                </a: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407EBC5-27AE-4113-C795-76FBEEB1BD5C}"/>
                  </a:ext>
                </a:extLst>
              </p:cNvPr>
              <p:cNvSpPr txBox="1"/>
              <p:nvPr/>
            </p:nvSpPr>
            <p:spPr>
              <a:xfrm>
                <a:off x="7988811" y="3476805"/>
                <a:ext cx="802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41%</a:t>
                </a:r>
              </a:p>
            </p:txBody>
          </p:sp>
        </p:grp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5B792E-2C1C-5377-41BE-95502750C341}"/>
              </a:ext>
            </a:extLst>
          </p:cNvPr>
          <p:cNvSpPr txBox="1"/>
          <p:nvPr/>
        </p:nvSpPr>
        <p:spPr>
          <a:xfrm>
            <a:off x="7101892" y="868206"/>
            <a:ext cx="4590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L’investimento rientra immediatamente.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B4EC394-DAF4-691F-8430-A4F1B573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0" y="1685080"/>
            <a:ext cx="5154362" cy="442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340E6193-89EF-5B0B-4813-464EC86C761F}"/>
              </a:ext>
            </a:extLst>
          </p:cNvPr>
          <p:cNvSpPr/>
          <p:nvPr/>
        </p:nvSpPr>
        <p:spPr>
          <a:xfrm>
            <a:off x="4866069" y="5720117"/>
            <a:ext cx="3441730" cy="7947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i="1" dirty="0">
                <a:solidFill>
                  <a:srgbClr val="1E6EB6"/>
                </a:solidFill>
              </a:rPr>
              <a:t>VAN = </a:t>
            </a:r>
            <a:r>
              <a:rPr lang="it-IT" sz="2800" b="1" i="1" dirty="0">
                <a:solidFill>
                  <a:srgbClr val="1E6EB6"/>
                </a:solidFill>
                <a:effectLst/>
              </a:rPr>
              <a:t>4.620.667 €</a:t>
            </a:r>
            <a:endParaRPr lang="it-IT" sz="2800" b="1" i="1" dirty="0">
              <a:solidFill>
                <a:srgbClr val="1E6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A58019-EFE6-258D-2E99-E555E37A2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30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AD5D644-0F72-1134-5234-7E2FBECC7540}"/>
              </a:ext>
            </a:extLst>
          </p:cNvPr>
          <p:cNvSpPr/>
          <p:nvPr/>
        </p:nvSpPr>
        <p:spPr>
          <a:xfrm>
            <a:off x="2693997" y="521293"/>
            <a:ext cx="7204105" cy="922946"/>
          </a:xfrm>
          <a:prstGeom prst="roundRect">
            <a:avLst/>
          </a:prstGeom>
          <a:solidFill>
            <a:srgbClr val="A0DC02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Parco della Vita - Busseto</a:t>
            </a:r>
          </a:p>
        </p:txBody>
      </p:sp>
    </p:spTree>
    <p:extLst>
      <p:ext uri="{BB962C8B-B14F-4D97-AF65-F5344CB8AC3E}">
        <p14:creationId xmlns:p14="http://schemas.microsoft.com/office/powerpoint/2010/main" val="12173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791A3D1-0CD7-8ED1-C962-E1544EF23016}"/>
              </a:ext>
            </a:extLst>
          </p:cNvPr>
          <p:cNvSpPr/>
          <p:nvPr/>
        </p:nvSpPr>
        <p:spPr>
          <a:xfrm>
            <a:off x="7072249" y="424873"/>
            <a:ext cx="2783056" cy="869765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Valore economico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FE805DB-C55B-06DC-031A-19A30ED50ABE}"/>
              </a:ext>
            </a:extLst>
          </p:cNvPr>
          <p:cNvSpPr/>
          <p:nvPr/>
        </p:nvSpPr>
        <p:spPr>
          <a:xfrm>
            <a:off x="1541568" y="424873"/>
            <a:ext cx="4854391" cy="854467"/>
          </a:xfrm>
          <a:prstGeom prst="roundRect">
            <a:avLst/>
          </a:prstGeom>
          <a:solidFill>
            <a:srgbClr val="A0DC0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dirty="0">
                <a:solidFill>
                  <a:schemeClr val="bg1"/>
                </a:solidFill>
                <a:latin typeface="PT Serif" panose="020A0603040505020204" pitchFamily="18" charset="0"/>
              </a:rPr>
              <a:t>Valore dei s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ervizi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 in 30 anni 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BA90762-BD03-84AD-4555-E4EAC7C8CD0E}"/>
              </a:ext>
            </a:extLst>
          </p:cNvPr>
          <p:cNvGrpSpPr/>
          <p:nvPr/>
        </p:nvGrpSpPr>
        <p:grpSpPr>
          <a:xfrm>
            <a:off x="3832229" y="1744141"/>
            <a:ext cx="2853595" cy="4591374"/>
            <a:chOff x="1706219" y="2299829"/>
            <a:chExt cx="4084073" cy="4591374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DBD9168-4E55-9273-8BD2-80ECF697C72B}"/>
                </a:ext>
              </a:extLst>
            </p:cNvPr>
            <p:cNvSpPr txBox="1"/>
            <p:nvPr/>
          </p:nvSpPr>
          <p:spPr>
            <a:xfrm>
              <a:off x="1706219" y="2299829"/>
              <a:ext cx="4084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Regolazione del clima globale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BC3DBC6-8540-3A8C-696E-FD9C407EDDAC}"/>
                </a:ext>
              </a:extLst>
            </p:cNvPr>
            <p:cNvSpPr txBox="1"/>
            <p:nvPr/>
          </p:nvSpPr>
          <p:spPr>
            <a:xfrm>
              <a:off x="1706219" y="3553288"/>
              <a:ext cx="3616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Purificazione dell’aria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CE534E2-B2C4-EF54-17C9-E2FE4A723EC4}"/>
                </a:ext>
              </a:extLst>
            </p:cNvPr>
            <p:cNvSpPr txBox="1"/>
            <p:nvPr/>
          </p:nvSpPr>
          <p:spPr>
            <a:xfrm>
              <a:off x="1708674" y="4806747"/>
              <a:ext cx="3889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Riduzione del ruscellamento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4F8E998-AE23-B87A-BEE0-4490487127F2}"/>
                </a:ext>
              </a:extLst>
            </p:cNvPr>
            <p:cNvSpPr txBox="1"/>
            <p:nvPr/>
          </p:nvSpPr>
          <p:spPr>
            <a:xfrm>
              <a:off x="1706219" y="6060206"/>
              <a:ext cx="36692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Servizi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b="1" i="1" dirty="0">
                  <a:solidFill>
                    <a:prstClr val="white"/>
                  </a:solidFill>
                  <a:latin typeface="Calibri" panose="020F0502020204030204"/>
                </a:rPr>
                <a:t>e</a:t>
              </a:r>
              <a:r>
                <a:rPr kumimoji="0" lang="it-IT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stetico</a:t>
              </a:r>
              <a:r>
                <a:rPr lang="it-IT" sz="2400" b="1" i="1" dirty="0">
                  <a:solidFill>
                    <a:prstClr val="white"/>
                  </a:solidFill>
                  <a:latin typeface="Calibri" panose="020F0502020204030204"/>
                </a:rPr>
                <a:t>-</a:t>
              </a:r>
              <a:r>
                <a:rPr kumimoji="0" lang="it-IT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ricreativi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789BB0BF-CDF5-D805-5263-1B8C19EB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62" y="2673935"/>
            <a:ext cx="1358029" cy="110899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FEA0265-2ABB-32BF-5B37-8393D668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62" y="1431160"/>
            <a:ext cx="1284673" cy="126847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46F9C44-C3EC-F390-849B-981B4157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951" y="3973063"/>
            <a:ext cx="1108993" cy="110899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E519427-78AB-21E4-75C2-56D47972A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094" y="5242629"/>
            <a:ext cx="1127238" cy="1127238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9955BAF-3E4A-82BA-3032-CC38B1875D0E}"/>
              </a:ext>
            </a:extLst>
          </p:cNvPr>
          <p:cNvGrpSpPr/>
          <p:nvPr/>
        </p:nvGrpSpPr>
        <p:grpSpPr>
          <a:xfrm>
            <a:off x="7470289" y="1744141"/>
            <a:ext cx="1985818" cy="4404900"/>
            <a:chOff x="6253017" y="1751262"/>
            <a:chExt cx="1985818" cy="4404900"/>
          </a:xfrm>
          <a:solidFill>
            <a:schemeClr val="bg1"/>
          </a:solidFill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DA213ABE-20D4-F883-558A-471ACE24AFD8}"/>
                </a:ext>
              </a:extLst>
            </p:cNvPr>
            <p:cNvSpPr/>
            <p:nvPr/>
          </p:nvSpPr>
          <p:spPr>
            <a:xfrm>
              <a:off x="6253017" y="1751262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  <a:effectLst/>
                </a:rPr>
                <a:t>60.579 €</a:t>
              </a:r>
              <a:endParaRPr lang="it-IT" sz="2200" b="1" i="1" baseline="-25000" dirty="0">
                <a:solidFill>
                  <a:srgbClr val="1E6EB6"/>
                </a:solidFill>
              </a:endParaRP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D0807A0E-1420-0D71-5942-3D15847F0EF2}"/>
                </a:ext>
              </a:extLst>
            </p:cNvPr>
            <p:cNvSpPr/>
            <p:nvPr/>
          </p:nvSpPr>
          <p:spPr>
            <a:xfrm>
              <a:off x="6253017" y="5470577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  <a:effectLst/>
                </a:rPr>
                <a:t>538.003 €</a:t>
              </a:r>
              <a:endParaRPr lang="it-IT" sz="2200" b="1" i="1" dirty="0">
                <a:solidFill>
                  <a:srgbClr val="1E6EB6"/>
                </a:solidFill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05DFD8AB-0125-E25C-A9A1-7009A2BFD813}"/>
                </a:ext>
              </a:extLst>
            </p:cNvPr>
            <p:cNvSpPr/>
            <p:nvPr/>
          </p:nvSpPr>
          <p:spPr>
            <a:xfrm>
              <a:off x="6253017" y="2991034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  <a:effectLst/>
                </a:rPr>
                <a:t>8.270 €</a:t>
              </a:r>
              <a:endParaRPr lang="it-IT" sz="2200" b="1" i="1" dirty="0">
                <a:solidFill>
                  <a:srgbClr val="1E6EB6"/>
                </a:solidFill>
              </a:endParaRP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4332C2F9-93CB-02BA-85FD-351BF4A58352}"/>
                </a:ext>
              </a:extLst>
            </p:cNvPr>
            <p:cNvSpPr/>
            <p:nvPr/>
          </p:nvSpPr>
          <p:spPr>
            <a:xfrm>
              <a:off x="6253017" y="4230806"/>
              <a:ext cx="1985818" cy="685585"/>
            </a:xfrm>
            <a:prstGeom prst="roundRect">
              <a:avLst/>
            </a:prstGeom>
            <a:grpFill/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i="1" dirty="0">
                  <a:solidFill>
                    <a:srgbClr val="1E6EB6"/>
                  </a:solidFill>
                </a:rPr>
                <a:t>17.879 €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31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9B3FF3-0CBC-1F9D-2415-395F64879FD6}"/>
              </a:ext>
            </a:extLst>
          </p:cNvPr>
          <p:cNvSpPr txBox="1"/>
          <p:nvPr/>
        </p:nvSpPr>
        <p:spPr>
          <a:xfrm>
            <a:off x="976856" y="893294"/>
            <a:ext cx="4717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I benefici sono 10 volte i costi.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B85F92-FE79-0A21-6AFE-8C06362D4F17}"/>
              </a:ext>
            </a:extLst>
          </p:cNvPr>
          <p:cNvSpPr txBox="1"/>
          <p:nvPr/>
        </p:nvSpPr>
        <p:spPr>
          <a:xfrm>
            <a:off x="7101892" y="868206"/>
            <a:ext cx="4590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i="1" dirty="0">
                <a:solidFill>
                  <a:srgbClr val="FFFFFF"/>
                </a:solidFill>
                <a:latin typeface="Calibri" panose="020F0502020204030204"/>
              </a:rPr>
              <a:t>L’investimento rientra immediatamente.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80BF512-6760-D7B7-57E6-526B863EDBE4}"/>
              </a:ext>
            </a:extLst>
          </p:cNvPr>
          <p:cNvGrpSpPr/>
          <p:nvPr/>
        </p:nvGrpSpPr>
        <p:grpSpPr>
          <a:xfrm>
            <a:off x="7299055" y="2699234"/>
            <a:ext cx="4844457" cy="3512897"/>
            <a:chOff x="7187959" y="2134201"/>
            <a:chExt cx="4844457" cy="351289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1919E56-405F-C68A-2F09-E2B7BD573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1204" y="2534311"/>
              <a:ext cx="2871966" cy="2871966"/>
            </a:xfrm>
            <a:prstGeom prst="rect">
              <a:avLst/>
            </a:prstGeom>
          </p:spPr>
        </p:pic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6EFE5321-8845-7A6F-DE2B-5C81ED9F88FF}"/>
                </a:ext>
              </a:extLst>
            </p:cNvPr>
            <p:cNvGrpSpPr/>
            <p:nvPr/>
          </p:nvGrpSpPr>
          <p:grpSpPr>
            <a:xfrm>
              <a:off x="7187959" y="2134201"/>
              <a:ext cx="4844457" cy="3512897"/>
              <a:chOff x="7187959" y="2134201"/>
              <a:chExt cx="4844457" cy="3512897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2B52CC9-A36F-B90A-ACB4-CCEA835FB73D}"/>
                  </a:ext>
                </a:extLst>
              </p:cNvPr>
              <p:cNvSpPr txBox="1"/>
              <p:nvPr/>
            </p:nvSpPr>
            <p:spPr>
              <a:xfrm>
                <a:off x="9767911" y="4939212"/>
                <a:ext cx="2264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Servizi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estetico-ricreativi</a:t>
                </a:r>
                <a:endParaRPr kumimoji="0" lang="it-I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AF432E8-B360-2826-9B77-22E9B9104081}"/>
                  </a:ext>
                </a:extLst>
              </p:cNvPr>
              <p:cNvSpPr txBox="1"/>
              <p:nvPr/>
            </p:nvSpPr>
            <p:spPr>
              <a:xfrm>
                <a:off x="7187959" y="2134201"/>
                <a:ext cx="22645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Altri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18E119E-495C-4138-9CBF-BCB7FBF11831}"/>
                  </a:ext>
                </a:extLst>
              </p:cNvPr>
              <p:cNvSpPr txBox="1"/>
              <p:nvPr/>
            </p:nvSpPr>
            <p:spPr>
              <a:xfrm>
                <a:off x="9153710" y="3970294"/>
                <a:ext cx="802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58%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F2A9559-5DB6-F4B4-2CAB-7F91080A66B9}"/>
                  </a:ext>
                </a:extLst>
              </p:cNvPr>
              <p:cNvSpPr txBox="1"/>
              <p:nvPr/>
            </p:nvSpPr>
            <p:spPr>
              <a:xfrm>
                <a:off x="7988811" y="3476805"/>
                <a:ext cx="8021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it-IT" sz="2000" i="1" dirty="0">
                    <a:solidFill>
                      <a:srgbClr val="FFFFFF"/>
                    </a:solidFill>
                    <a:latin typeface="Calibri" panose="020F0502020204030204"/>
                  </a:rPr>
                  <a:t>41%</a:t>
                </a:r>
              </a:p>
            </p:txBody>
          </p:sp>
        </p:grpSp>
      </p:grpSp>
      <p:grpSp>
        <p:nvGrpSpPr>
          <p:cNvPr id="20" name="Group 2">
            <a:extLst>
              <a:ext uri="{FF2B5EF4-FFF2-40B4-BE49-F238E27FC236}">
                <a16:creationId xmlns:a16="http://schemas.microsoft.com/office/drawing/2014/main" id="{86724D68-9135-B009-66A7-89F01159DF7B}"/>
              </a:ext>
            </a:extLst>
          </p:cNvPr>
          <p:cNvGrpSpPr/>
          <p:nvPr/>
        </p:nvGrpSpPr>
        <p:grpSpPr>
          <a:xfrm>
            <a:off x="7785463" y="3099344"/>
            <a:ext cx="3108960" cy="3022782"/>
            <a:chOff x="-409784" y="0"/>
            <a:chExt cx="11108693" cy="10808247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AA0219EE-5B2F-CD30-8D34-3DDD3DCE6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409784" y="0"/>
              <a:ext cx="11108693" cy="10808247"/>
              <a:chOff x="-101181" y="0"/>
              <a:chExt cx="2742884" cy="266870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78E9E3D-5FD0-CDB7-2756-420601C09954}"/>
                  </a:ext>
                </a:extLst>
              </p:cNvPr>
              <p:cNvSpPr/>
              <p:nvPr/>
            </p:nvSpPr>
            <p:spPr>
              <a:xfrm>
                <a:off x="1270000" y="0"/>
                <a:ext cx="63474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63474" h="1270000">
                    <a:moveTo>
                      <a:pt x="0" y="0"/>
                    </a:moveTo>
                    <a:lnTo>
                      <a:pt x="0" y="0"/>
                    </a:lnTo>
                    <a:cubicBezTo>
                      <a:pt x="21168" y="0"/>
                      <a:pt x="42332" y="529"/>
                      <a:pt x="63474" y="1587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A0DC02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A9E6A4B1-3056-CE5B-5417-DC1DED9A6E5B}"/>
                  </a:ext>
                </a:extLst>
              </p:cNvPr>
              <p:cNvSpPr/>
              <p:nvPr/>
            </p:nvSpPr>
            <p:spPr>
              <a:xfrm>
                <a:off x="-101181" y="0"/>
                <a:ext cx="2742884" cy="2668703"/>
              </a:xfrm>
              <a:custGeom>
                <a:avLst/>
                <a:gdLst/>
                <a:ahLst/>
                <a:cxnLst/>
                <a:rect l="l" t="t" r="r" b="b"/>
                <a:pathLst>
                  <a:path w="2742884" h="2668703">
                    <a:moveTo>
                      <a:pt x="1371181" y="0"/>
                    </a:moveTo>
                    <a:cubicBezTo>
                      <a:pt x="1959194" y="0"/>
                      <a:pt x="2470314" y="403648"/>
                      <a:pt x="2606599" y="975649"/>
                    </a:cubicBezTo>
                    <a:cubicBezTo>
                      <a:pt x="2742884" y="1547650"/>
                      <a:pt x="2468691" y="2138407"/>
                      <a:pt x="1943853" y="2403555"/>
                    </a:cubicBezTo>
                    <a:cubicBezTo>
                      <a:pt x="1419015" y="2668703"/>
                      <a:pt x="780794" y="2538898"/>
                      <a:pt x="401222" y="2089805"/>
                    </a:cubicBezTo>
                    <a:cubicBezTo>
                      <a:pt x="21651" y="1640712"/>
                      <a:pt x="0" y="989785"/>
                      <a:pt x="348890" y="516461"/>
                    </a:cubicBezTo>
                    <a:lnTo>
                      <a:pt x="1371181" y="1270000"/>
                    </a:lnTo>
                    <a:close/>
                  </a:path>
                </a:pathLst>
              </a:custGeom>
              <a:solidFill>
                <a:srgbClr val="25B050"/>
              </a:solidFill>
              <a:effectLst>
                <a:outerShdw blurRad="292100" dist="139700" dir="2700000" algn="ctr" rotWithShape="0">
                  <a:srgbClr val="000000">
                    <a:alpha val="65000"/>
                  </a:srgbClr>
                </a:outerShdw>
              </a:effec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B33D4B9F-5E7A-D2B5-FCCD-C304AA070B22}"/>
                  </a:ext>
                </a:extLst>
              </p:cNvPr>
              <p:cNvSpPr/>
              <p:nvPr/>
            </p:nvSpPr>
            <p:spPr>
              <a:xfrm>
                <a:off x="211325" y="0"/>
                <a:ext cx="1058675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058675" h="1270000">
                    <a:moveTo>
                      <a:pt x="0" y="568497"/>
                    </a:moveTo>
                    <a:cubicBezTo>
                      <a:pt x="235222" y="213511"/>
                      <a:pt x="632703" y="43"/>
                      <a:pt x="1058548" y="0"/>
                    </a:cubicBezTo>
                    <a:lnTo>
                      <a:pt x="1058675" y="1270000"/>
                    </a:lnTo>
                    <a:close/>
                  </a:path>
                </a:pathLst>
              </a:custGeom>
              <a:solidFill>
                <a:srgbClr val="6BC843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44A2035E-4525-AABB-041C-25E74A1704F3}"/>
                  </a:ext>
                </a:extLst>
              </p:cNvPr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3D91365-DDAB-3966-3B40-16E8B5A74C6D}"/>
              </a:ext>
            </a:extLst>
          </p:cNvPr>
          <p:cNvSpPr txBox="1"/>
          <p:nvPr/>
        </p:nvSpPr>
        <p:spPr>
          <a:xfrm>
            <a:off x="9446295" y="5014130"/>
            <a:ext cx="86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FFFFFF"/>
                </a:solidFill>
                <a:latin typeface="Calibri" panose="020F0502020204030204"/>
              </a:rPr>
              <a:t>86</a:t>
            </a:r>
            <a:r>
              <a:rPr lang="it-IT" sz="2000" i="1" dirty="0">
                <a:solidFill>
                  <a:schemeClr val="bg1"/>
                </a:solidFill>
              </a:rPr>
              <a:t>%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3E0A1EE-4095-7D74-8007-1DD3040F9537}"/>
              </a:ext>
            </a:extLst>
          </p:cNvPr>
          <p:cNvSpPr txBox="1"/>
          <p:nvPr/>
        </p:nvSpPr>
        <p:spPr>
          <a:xfrm>
            <a:off x="8472860" y="3490912"/>
            <a:ext cx="865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FFFFFF"/>
                </a:solidFill>
                <a:latin typeface="Calibri" panose="020F0502020204030204"/>
              </a:rPr>
              <a:t>16</a:t>
            </a:r>
            <a:r>
              <a:rPr lang="it-IT" sz="2000" i="1" dirty="0">
                <a:solidFill>
                  <a:schemeClr val="bg1"/>
                </a:solidFill>
              </a:rPr>
              <a:t>%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B6F995AA-0FF9-9B6F-A7C6-862C3DE85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58" y="1648840"/>
            <a:ext cx="5188228" cy="448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D069F3D5-F9A4-6D5D-1BC1-9537FEDB0EB1}"/>
              </a:ext>
            </a:extLst>
          </p:cNvPr>
          <p:cNvSpPr/>
          <p:nvPr/>
        </p:nvSpPr>
        <p:spPr>
          <a:xfrm>
            <a:off x="4815509" y="5786468"/>
            <a:ext cx="3441730" cy="7947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i="1" dirty="0">
                <a:solidFill>
                  <a:srgbClr val="1E6EB6"/>
                </a:solidFill>
              </a:rPr>
              <a:t>VAN = </a:t>
            </a:r>
            <a:r>
              <a:rPr lang="it-IT" sz="2800" b="1" i="1" dirty="0">
                <a:solidFill>
                  <a:srgbClr val="1E6EB6"/>
                </a:solidFill>
                <a:effectLst/>
              </a:rPr>
              <a:t>543.342 €</a:t>
            </a:r>
            <a:endParaRPr lang="it-IT" sz="2800" b="1" i="1" dirty="0">
              <a:solidFill>
                <a:srgbClr val="1E6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72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624e35-9c3e-4886-ab07-e3d682b52c9f">
      <Terms xmlns="http://schemas.microsoft.com/office/infopath/2007/PartnerControls"/>
    </lcf76f155ced4ddcb4097134ff3c332f>
    <TaxCatchAll xmlns="b03b1657-1494-487b-8c5b-c1e55e17b6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8F8595DDBC58D47913BACA8FA793EEA" ma:contentTypeVersion="9" ma:contentTypeDescription="Creare un nuovo documento." ma:contentTypeScope="" ma:versionID="fce914942f80233b9c337124dbadcf7e">
  <xsd:schema xmlns:xsd="http://www.w3.org/2001/XMLSchema" xmlns:xs="http://www.w3.org/2001/XMLSchema" xmlns:p="http://schemas.microsoft.com/office/2006/metadata/properties" xmlns:ns2="44624e35-9c3e-4886-ab07-e3d682b52c9f" xmlns:ns3="b03b1657-1494-487b-8c5b-c1e55e17b67e" targetNamespace="http://schemas.microsoft.com/office/2006/metadata/properties" ma:root="true" ma:fieldsID="d3bf92a6359ec294cbb8dacbaf56c415" ns2:_="" ns3:_="">
    <xsd:import namespace="44624e35-9c3e-4886-ab07-e3d682b52c9f"/>
    <xsd:import namespace="b03b1657-1494-487b-8c5b-c1e55e17b6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24e35-9c3e-4886-ab07-e3d682b52c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38384369-2bc2-4ad6-8f27-609512475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b1657-1494-487b-8c5b-c1e55e17b67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abf132-82bf-4490-ac53-c451c3af5cc6}" ma:internalName="TaxCatchAll" ma:showField="CatchAllData" ma:web="b03b1657-1494-487b-8c5b-c1e55e17b6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32ACD3-0D5B-4BFE-A56F-14F7ED3B28C4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b03b1657-1494-487b-8c5b-c1e55e17b67e"/>
    <ds:schemaRef ds:uri="44624e35-9c3e-4886-ab07-e3d682b52c9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F1B2CAE-7725-43FD-BE10-2429F751C0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D85A41-E243-4163-A84E-15D3E09C8C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24e35-9c3e-4886-ab07-e3d682b52c9f"/>
    <ds:schemaRef ds:uri="b03b1657-1494-487b-8c5b-c1e55e17b6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632</Words>
  <Application>Microsoft Office PowerPoint</Application>
  <PresentationFormat>Widescreen</PresentationFormat>
  <Paragraphs>125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PT Serif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Beatrice Reggiani - Vsafe s.r.l.</dc:creator>
  <cp:lastModifiedBy>Canali Gabriele</cp:lastModifiedBy>
  <cp:revision>10</cp:revision>
  <dcterms:created xsi:type="dcterms:W3CDTF">2023-11-09T15:04:14Z</dcterms:created>
  <dcterms:modified xsi:type="dcterms:W3CDTF">2023-11-27T13:39:20Z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0x01010006A03B9FB529A24494BFD34C36D93135</vt:lpwstr>
  </property>
  <property fmtid="{D5CDD505-2E9C-101B-9397-08002B2CF9AE}" pid="3" name="MediaServiceImageTags">
    <vt:lpwstr/>
  </property>
</Properties>
</file>