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7" r:id="rId5"/>
    <p:sldId id="258" r:id="rId6"/>
    <p:sldId id="274" r:id="rId7"/>
    <p:sldId id="265" r:id="rId8"/>
    <p:sldId id="361" r:id="rId9"/>
    <p:sldId id="269" r:id="rId10"/>
    <p:sldId id="360" r:id="rId11"/>
    <p:sldId id="325" r:id="rId12"/>
    <p:sldId id="259" r:id="rId13"/>
    <p:sldId id="268" r:id="rId14"/>
    <p:sldId id="280" r:id="rId15"/>
    <p:sldId id="362" r:id="rId16"/>
    <p:sldId id="363" r:id="rId17"/>
    <p:sldId id="364" r:id="rId18"/>
    <p:sldId id="261" r:id="rId19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A330C"/>
    <a:srgbClr val="F8FFF0"/>
    <a:srgbClr val="548235"/>
    <a:srgbClr val="87AE6D"/>
    <a:srgbClr val="F0F0F0"/>
    <a:srgbClr val="748D3C"/>
    <a:srgbClr val="6186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2B1461E-7020-4D14-ACEC-2A02D2B011A0}" v="1" dt="2022-09-26T09:09:15.82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Stile medio 2 - Colore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6D9F66E-5EB9-4882-86FB-DCBF35E3C3E4}" styleName="Stile medio 4 - Colore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659" autoAdjust="0"/>
    <p:restoredTop sz="94660"/>
  </p:normalViewPr>
  <p:slideViewPr>
    <p:cSldViewPr snapToGrid="0">
      <p:cViewPr varScale="1">
        <p:scale>
          <a:sx n="67" d="100"/>
          <a:sy n="67" d="100"/>
        </p:scale>
        <p:origin x="54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ilometroVerdeParma - Loredana Casoria" userId="S::segreteria@kilometroverdeparma.org::cd49988d-2152-44ca-8145-9ca2fb72c3dc" providerId="AD" clId="Web-{82B1461E-7020-4D14-ACEC-2A02D2B011A0}"/>
    <pc:docChg chg="sldOrd">
      <pc:chgData name="KilometroVerdeParma - Loredana Casoria" userId="S::segreteria@kilometroverdeparma.org::cd49988d-2152-44ca-8145-9ca2fb72c3dc" providerId="AD" clId="Web-{82B1461E-7020-4D14-ACEC-2A02D2B011A0}" dt="2022-09-26T09:09:15.825" v="0"/>
      <pc:docMkLst>
        <pc:docMk/>
      </pc:docMkLst>
      <pc:sldChg chg="ord">
        <pc:chgData name="KilometroVerdeParma - Loredana Casoria" userId="S::segreteria@kilometroverdeparma.org::cd49988d-2152-44ca-8145-9ca2fb72c3dc" providerId="AD" clId="Web-{82B1461E-7020-4D14-ACEC-2A02D2B011A0}" dt="2022-09-26T09:09:15.825" v="0"/>
        <pc:sldMkLst>
          <pc:docMk/>
          <pc:sldMk cId="710859398" sldId="274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260F960-E85D-4756-8C2C-C48D81ED2C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FA72A925-DB5D-4122-9287-9DE1986518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956B51F-0AF5-49FF-B493-7E6F6B025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F8BD4-BE68-4FEF-BF2C-396EBF0E90AA}" type="datetimeFigureOut">
              <a:rPr lang="it-IT" smtClean="0"/>
              <a:t>27/11/2023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9A693BB-08CF-4CCA-892F-FCBB8D7893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FC971D9-FD64-4A92-A352-93DA5F7E7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2C063-0E41-4577-AB4D-AEA9298C4DF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592515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3F8BF80-0E0D-4F69-80C8-7B764891E2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AAF4E014-A355-4544-B647-753A7D0157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6E1F892-59E5-4907-A82C-34945504D8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F8BD4-BE68-4FEF-BF2C-396EBF0E90AA}" type="datetimeFigureOut">
              <a:rPr lang="it-IT" smtClean="0"/>
              <a:t>27/11/2023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7FD13EF-28DA-47A7-9E70-BE9DDAEB80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C4F3E6E-217C-4A61-AB84-325C60659D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2C063-0E41-4577-AB4D-AEA9298C4DF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267818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1585296A-272C-48D2-8AD9-5A4D91E5FF1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6083E665-1E35-4759-A32A-105785BE07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BD67F98-E45B-4D4C-8059-D62251949C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F8BD4-BE68-4FEF-BF2C-396EBF0E90AA}" type="datetimeFigureOut">
              <a:rPr lang="it-IT" smtClean="0"/>
              <a:t>27/11/2023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2B99803-BE6A-4A6D-BF5F-E64ECC4911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9DD6E1D-F1BA-4DD8-BD3A-9E1B2DE41B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2C063-0E41-4577-AB4D-AEA9298C4DF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24361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9E3E342-F46F-4F22-AB14-90180D2973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9E23FE4-47DF-4FD2-AB7E-FCF5900B7F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CE42D3F-5F20-404C-A999-7076491175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F8BD4-BE68-4FEF-BF2C-396EBF0E90AA}" type="datetimeFigureOut">
              <a:rPr lang="it-IT" smtClean="0"/>
              <a:t>27/11/2023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B2E35D6-5B76-43A3-A763-3C351DD655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3531AB5-67BA-4862-9987-B012C19ED5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2C063-0E41-4577-AB4D-AEA9298C4DF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425370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DA5F9A8-761D-49BD-974A-1004CE366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52D70E4B-5970-4627-970A-F85AC3C900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5650A82-05E7-497E-A7A1-7056084FF6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F8BD4-BE68-4FEF-BF2C-396EBF0E90AA}" type="datetimeFigureOut">
              <a:rPr lang="it-IT" smtClean="0"/>
              <a:t>27/11/2023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B7EAA08-A09F-4186-A71A-C2B706969D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7EE9F56-08FB-451B-9481-A93E8307D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2C063-0E41-4577-AB4D-AEA9298C4DF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301117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07E56C3-453D-4427-9679-64A0F2D4DC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827884C-6D5D-481E-8491-387E96F014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4331D18C-ACA9-4D28-B1F1-5B00268DBB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F624FD0B-8E88-4564-AE62-464A25C4B2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F8BD4-BE68-4FEF-BF2C-396EBF0E90AA}" type="datetimeFigureOut">
              <a:rPr lang="it-IT" smtClean="0"/>
              <a:t>27/11/2023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D04696B6-88D4-4ED0-9337-D6EBFE2690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3B89DE3A-1B45-4674-9EB5-99933D8B59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2C063-0E41-4577-AB4D-AEA9298C4DF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324567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F7459B8-FA96-4A7E-B88C-8CFCD0C1F1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D97700FA-9A85-4C79-A6E9-F5D84D51F6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F45FE966-46D3-4907-9C9F-BD1DFE57B0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22BE0E35-D3C4-4A48-9512-D0BB0D3FE02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46154885-443E-4117-9960-F5D80EB3F3F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F4C221BE-0A9B-4EB8-9E2F-A8B9D784BC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F8BD4-BE68-4FEF-BF2C-396EBF0E90AA}" type="datetimeFigureOut">
              <a:rPr lang="it-IT" smtClean="0"/>
              <a:t>27/11/2023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5B27072C-1FD5-41D8-9EBE-84F16DFF57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CB1D21F8-5A15-43CE-9BFC-FE1233E69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2C063-0E41-4577-AB4D-AEA9298C4DF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18882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D288600-1287-4187-8EC4-28E9DC3E9B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4BFB48D0-5D95-46D4-A68B-F467AF31A2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F8BD4-BE68-4FEF-BF2C-396EBF0E90AA}" type="datetimeFigureOut">
              <a:rPr lang="it-IT" smtClean="0"/>
              <a:t>27/11/2023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E3BAB733-5FFB-42A9-AB24-9E01E818F3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47847DE1-07DE-4034-B9FC-4C2DC67322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2C063-0E41-4577-AB4D-AEA9298C4DF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645269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B7BBAF38-7CAC-4996-8ADD-9D4EF36177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F8BD4-BE68-4FEF-BF2C-396EBF0E90AA}" type="datetimeFigureOut">
              <a:rPr lang="it-IT" smtClean="0"/>
              <a:t>27/11/2023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4C3B0A52-8508-467F-94F6-A4419998FA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9A4576F2-A100-4E50-9079-66B6286D9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2C063-0E41-4577-AB4D-AEA9298C4DF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949554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5A1229A-ADB9-48CA-BFCB-181BC2BE01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E0019AF-0157-478F-9392-DB6C982B48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D8428743-87ED-4F45-B87D-A0C6B8870A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4B5A9C07-8AB1-474D-A441-93F985E9E9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F8BD4-BE68-4FEF-BF2C-396EBF0E90AA}" type="datetimeFigureOut">
              <a:rPr lang="it-IT" smtClean="0"/>
              <a:t>27/11/2023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07DC2B35-9B8F-47FA-94AB-A6F97AD6C3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2EB6F6A3-B022-403E-917A-0A3D0E383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2C063-0E41-4577-AB4D-AEA9298C4DF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989844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77C5D8F-332C-4045-B34E-14D58997E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A979B3DC-A1D6-4B63-99D1-8E8B94EA5B0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C5018D1F-CC5B-49EC-AF97-DB4D77EBCB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8BBCBC1D-A726-4AEC-8E79-0F7417DBF2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F8BD4-BE68-4FEF-BF2C-396EBF0E90AA}" type="datetimeFigureOut">
              <a:rPr lang="it-IT" smtClean="0"/>
              <a:t>27/11/2023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09A0FF4A-C808-4144-A507-F00AC515A3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FCFDAFB6-D71F-4098-BAFA-2882486D90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2C063-0E41-4577-AB4D-AEA9298C4DF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555608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F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5C3F40AD-7D58-4CF0-A562-692525D225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E4F43944-46B2-4DFC-AE65-7865FC2CE2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5893DA6-73E6-4834-B821-A54976326C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5F8BD4-BE68-4FEF-BF2C-396EBF0E90AA}" type="datetimeFigureOut">
              <a:rPr lang="it-IT" smtClean="0"/>
              <a:t>27/11/2023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25CD55A-2D7E-485B-9BC8-AD480CE917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46641F8-3F28-4D2E-97CE-5041AD160B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F2C063-0E41-4577-AB4D-AEA9298C4DF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896484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ngall.com/check-mark-png/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reativecommons.org/licenses/by-nc/3.0/" TargetMode="External"/><Relationship Id="rId5" Type="http://schemas.openxmlformats.org/officeDocument/2006/relationships/hyperlink" Target="https://www.pngall.com/x-letter-png/download/43965" TargetMode="Externa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93C6A24-7233-0CB8-A242-D7601607CC2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96" b="19604"/>
          <a:stretch/>
        </p:blipFill>
        <p:spPr>
          <a:xfrm>
            <a:off x="-26042" y="0"/>
            <a:ext cx="12244083" cy="6887308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effectLst>
            <a:innerShdw blurRad="1143000" dist="50800" dir="10800000">
              <a:prstClr val="black">
                <a:alpha val="50000"/>
              </a:prstClr>
            </a:innerShdw>
            <a:softEdge rad="38100"/>
          </a:effectLst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A24F7036-6A4A-4A6A-888E-08F4251466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3647" y="330886"/>
            <a:ext cx="11623552" cy="2320035"/>
          </a:xfrm>
        </p:spPr>
        <p:txBody>
          <a:bodyPr anchor="b">
            <a:noAutofit/>
          </a:bodyPr>
          <a:lstStyle/>
          <a:p>
            <a:pPr>
              <a:lnSpc>
                <a:spcPct val="90000"/>
              </a:lnSpc>
            </a:pPr>
            <a:r>
              <a:rPr lang="it-IT" sz="4500" b="1" dirty="0">
                <a:solidFill>
                  <a:schemeClr val="bg1"/>
                </a:solidFill>
                <a:latin typeface="Corbel" panose="020B0503020204020204" pitchFamily="34" charset="0"/>
              </a:rPr>
              <a:t>Progettazione, gestione e valorizzazione dei servizi ecosistemici e dei boschi urbani e periurbani di </a:t>
            </a:r>
            <a:r>
              <a:rPr lang="it-IT" sz="4500" b="1" dirty="0" err="1">
                <a:solidFill>
                  <a:schemeClr val="bg1"/>
                </a:solidFill>
                <a:latin typeface="Corbel" panose="020B0503020204020204" pitchFamily="34" charset="0"/>
              </a:rPr>
              <a:t>Kilometroverde</a:t>
            </a:r>
            <a:r>
              <a:rPr lang="it-IT" sz="4500" b="1" dirty="0">
                <a:solidFill>
                  <a:schemeClr val="bg1"/>
                </a:solidFill>
                <a:latin typeface="Corbel" panose="020B0503020204020204" pitchFamily="34" charset="0"/>
              </a:rPr>
              <a:t> Parma </a:t>
            </a:r>
          </a:p>
        </p:txBody>
      </p:sp>
      <p:pic>
        <p:nvPicPr>
          <p:cNvPr id="8" name="Immagine 7" descr="Immagine che contiene testo&#10;&#10;Descrizione generata automaticamente">
            <a:extLst>
              <a:ext uri="{FF2B5EF4-FFF2-40B4-BE49-F238E27FC236}">
                <a16:creationId xmlns:a16="http://schemas.microsoft.com/office/drawing/2014/main" id="{9471CC82-E371-4232-A67F-13368ABC53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9341" y="5865341"/>
            <a:ext cx="2067858" cy="661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802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04C21BAE-6866-4C7A-A7EC-C1B2E572D5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3B139D5C-4A50-446E-834A-CACC1F605E1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/>
        </p:blipFill>
        <p:spPr>
          <a:xfrm>
            <a:off x="0" y="0"/>
            <a:ext cx="12192000" cy="6857990"/>
          </a:xfrm>
          <a:prstGeom prst="rect">
            <a:avLst/>
          </a:prstGeom>
        </p:spPr>
      </p:pic>
      <p:sp useBgFill="1">
        <p:nvSpPr>
          <p:cNvPr id="27" name="Freeform: Shape 26">
            <a:extLst>
              <a:ext uri="{FF2B5EF4-FFF2-40B4-BE49-F238E27FC236}">
                <a16:creationId xmlns:a16="http://schemas.microsoft.com/office/drawing/2014/main" id="{7E7D0C94-08B4-48AE-8813-CC4D60294F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3899" y="609600"/>
            <a:ext cx="5372101" cy="5513767"/>
          </a:xfrm>
          <a:custGeom>
            <a:avLst/>
            <a:gdLst>
              <a:gd name="connsiteX0" fmla="*/ 0 w 5372101"/>
              <a:gd name="connsiteY0" fmla="*/ 0 h 5513767"/>
              <a:gd name="connsiteX1" fmla="*/ 5372101 w 5372101"/>
              <a:gd name="connsiteY1" fmla="*/ 0 h 5513767"/>
              <a:gd name="connsiteX2" fmla="*/ 5372101 w 5372101"/>
              <a:gd name="connsiteY2" fmla="*/ 5513767 h 5513767"/>
              <a:gd name="connsiteX3" fmla="*/ 5363126 w 5372101"/>
              <a:gd name="connsiteY3" fmla="*/ 5512835 h 5513767"/>
              <a:gd name="connsiteX4" fmla="*/ 5316714 w 5372101"/>
              <a:gd name="connsiteY4" fmla="*/ 5491247 h 5513767"/>
              <a:gd name="connsiteX5" fmla="*/ 5198331 w 5372101"/>
              <a:gd name="connsiteY5" fmla="*/ 5470092 h 5513767"/>
              <a:gd name="connsiteX6" fmla="*/ 5150428 w 5372101"/>
              <a:gd name="connsiteY6" fmla="*/ 5472506 h 5513767"/>
              <a:gd name="connsiteX7" fmla="*/ 5085506 w 5372101"/>
              <a:gd name="connsiteY7" fmla="*/ 5468851 h 5513767"/>
              <a:gd name="connsiteX8" fmla="*/ 4968663 w 5372101"/>
              <a:gd name="connsiteY8" fmla="*/ 5470487 h 5513767"/>
              <a:gd name="connsiteX9" fmla="*/ 4815623 w 5372101"/>
              <a:gd name="connsiteY9" fmla="*/ 5458622 h 5513767"/>
              <a:gd name="connsiteX10" fmla="*/ 4716679 w 5372101"/>
              <a:gd name="connsiteY10" fmla="*/ 5405365 h 5513767"/>
              <a:gd name="connsiteX11" fmla="*/ 4704891 w 5372101"/>
              <a:gd name="connsiteY11" fmla="*/ 5411529 h 5513767"/>
              <a:gd name="connsiteX12" fmla="*/ 4630496 w 5372101"/>
              <a:gd name="connsiteY12" fmla="*/ 5396532 h 5513767"/>
              <a:gd name="connsiteX13" fmla="*/ 4506964 w 5372101"/>
              <a:gd name="connsiteY13" fmla="*/ 5396685 h 5513767"/>
              <a:gd name="connsiteX14" fmla="*/ 4427135 w 5372101"/>
              <a:gd name="connsiteY14" fmla="*/ 5358585 h 5513767"/>
              <a:gd name="connsiteX15" fmla="*/ 4028338 w 5372101"/>
              <a:gd name="connsiteY15" fmla="*/ 5313494 h 5513767"/>
              <a:gd name="connsiteX16" fmla="*/ 4015367 w 5372101"/>
              <a:gd name="connsiteY16" fmla="*/ 5320766 h 5513767"/>
              <a:gd name="connsiteX17" fmla="*/ 4002837 w 5372101"/>
              <a:gd name="connsiteY17" fmla="*/ 5322294 h 5513767"/>
              <a:gd name="connsiteX18" fmla="*/ 3997650 w 5372101"/>
              <a:gd name="connsiteY18" fmla="*/ 5329513 h 5513767"/>
              <a:gd name="connsiteX19" fmla="*/ 3991991 w 5372101"/>
              <a:gd name="connsiteY19" fmla="*/ 5331908 h 5513767"/>
              <a:gd name="connsiteX20" fmla="*/ 3925210 w 5372101"/>
              <a:gd name="connsiteY20" fmla="*/ 5319395 h 5513767"/>
              <a:gd name="connsiteX21" fmla="*/ 3837014 w 5372101"/>
              <a:gd name="connsiteY21" fmla="*/ 5289023 h 5513767"/>
              <a:gd name="connsiteX22" fmla="*/ 3798765 w 5372101"/>
              <a:gd name="connsiteY22" fmla="*/ 5299431 h 5513767"/>
              <a:gd name="connsiteX23" fmla="*/ 3792144 w 5372101"/>
              <a:gd name="connsiteY23" fmla="*/ 5301616 h 5513767"/>
              <a:gd name="connsiteX24" fmla="*/ 3766249 w 5372101"/>
              <a:gd name="connsiteY24" fmla="*/ 5301869 h 5513767"/>
              <a:gd name="connsiteX25" fmla="*/ 3718651 w 5372101"/>
              <a:gd name="connsiteY25" fmla="*/ 5320541 h 5513767"/>
              <a:gd name="connsiteX26" fmla="*/ 3671207 w 5372101"/>
              <a:gd name="connsiteY26" fmla="*/ 5318046 h 5513767"/>
              <a:gd name="connsiteX27" fmla="*/ 3446863 w 5372101"/>
              <a:gd name="connsiteY27" fmla="*/ 5294348 h 5513767"/>
              <a:gd name="connsiteX28" fmla="*/ 3312000 w 5372101"/>
              <a:gd name="connsiteY28" fmla="*/ 5286923 h 5513767"/>
              <a:gd name="connsiteX29" fmla="*/ 3259756 w 5372101"/>
              <a:gd name="connsiteY29" fmla="*/ 5294712 h 5513767"/>
              <a:gd name="connsiteX30" fmla="*/ 3187481 w 5372101"/>
              <a:gd name="connsiteY30" fmla="*/ 5298457 h 5513767"/>
              <a:gd name="connsiteX31" fmla="*/ 3124115 w 5372101"/>
              <a:gd name="connsiteY31" fmla="*/ 5294626 h 5513767"/>
              <a:gd name="connsiteX32" fmla="*/ 3099907 w 5372101"/>
              <a:gd name="connsiteY32" fmla="*/ 5302443 h 5513767"/>
              <a:gd name="connsiteX33" fmla="*/ 3017494 w 5372101"/>
              <a:gd name="connsiteY33" fmla="*/ 5301439 h 5513767"/>
              <a:gd name="connsiteX34" fmla="*/ 3010848 w 5372101"/>
              <a:gd name="connsiteY34" fmla="*/ 5307225 h 5513767"/>
              <a:gd name="connsiteX35" fmla="*/ 2994286 w 5372101"/>
              <a:gd name="connsiteY35" fmla="*/ 5309060 h 5513767"/>
              <a:gd name="connsiteX36" fmla="*/ 2988160 w 5372101"/>
              <a:gd name="connsiteY36" fmla="*/ 5310041 h 5513767"/>
              <a:gd name="connsiteX37" fmla="*/ 2984260 w 5372101"/>
              <a:gd name="connsiteY37" fmla="*/ 5307528 h 5513767"/>
              <a:gd name="connsiteX38" fmla="*/ 2979127 w 5372101"/>
              <a:gd name="connsiteY38" fmla="*/ 5308389 h 5513767"/>
              <a:gd name="connsiteX39" fmla="*/ 2978660 w 5372101"/>
              <a:gd name="connsiteY39" fmla="*/ 5311563 h 5513767"/>
              <a:gd name="connsiteX40" fmla="*/ 2946326 w 5372101"/>
              <a:gd name="connsiteY40" fmla="*/ 5316745 h 5513767"/>
              <a:gd name="connsiteX41" fmla="*/ 2713134 w 5372101"/>
              <a:gd name="connsiteY41" fmla="*/ 5331381 h 5513767"/>
              <a:gd name="connsiteX42" fmla="*/ 2352072 w 5372101"/>
              <a:gd name="connsiteY42" fmla="*/ 5342761 h 5513767"/>
              <a:gd name="connsiteX43" fmla="*/ 2260922 w 5372101"/>
              <a:gd name="connsiteY43" fmla="*/ 5328122 h 5513767"/>
              <a:gd name="connsiteX44" fmla="*/ 2178497 w 5372101"/>
              <a:gd name="connsiteY44" fmla="*/ 5351065 h 5513767"/>
              <a:gd name="connsiteX45" fmla="*/ 2034408 w 5372101"/>
              <a:gd name="connsiteY45" fmla="*/ 5307958 h 5513767"/>
              <a:gd name="connsiteX46" fmla="*/ 1831505 w 5372101"/>
              <a:gd name="connsiteY46" fmla="*/ 5312691 h 5513767"/>
              <a:gd name="connsiteX47" fmla="*/ 1710387 w 5372101"/>
              <a:gd name="connsiteY47" fmla="*/ 5308705 h 5513767"/>
              <a:gd name="connsiteX48" fmla="*/ 1664816 w 5372101"/>
              <a:gd name="connsiteY48" fmla="*/ 5296479 h 5513767"/>
              <a:gd name="connsiteX49" fmla="*/ 1600883 w 5372101"/>
              <a:gd name="connsiteY49" fmla="*/ 5286607 h 5513767"/>
              <a:gd name="connsiteX50" fmla="*/ 1488397 w 5372101"/>
              <a:gd name="connsiteY50" fmla="*/ 5260898 h 5513767"/>
              <a:gd name="connsiteX51" fmla="*/ 1336670 w 5372101"/>
              <a:gd name="connsiteY51" fmla="*/ 5240770 h 5513767"/>
              <a:gd name="connsiteX52" fmla="*/ 1224297 w 5372101"/>
              <a:gd name="connsiteY52" fmla="*/ 5271845 h 5513767"/>
              <a:gd name="connsiteX53" fmla="*/ 1214830 w 5372101"/>
              <a:gd name="connsiteY53" fmla="*/ 5263450 h 5513767"/>
              <a:gd name="connsiteX54" fmla="*/ 1138181 w 5372101"/>
              <a:gd name="connsiteY54" fmla="*/ 5262590 h 5513767"/>
              <a:gd name="connsiteX55" fmla="*/ 943575 w 5372101"/>
              <a:gd name="connsiteY55" fmla="*/ 5290808 h 5513767"/>
              <a:gd name="connsiteX56" fmla="*/ 529813 w 5372101"/>
              <a:gd name="connsiteY56" fmla="*/ 5218555 h 5513767"/>
              <a:gd name="connsiteX57" fmla="*/ 519546 w 5372101"/>
              <a:gd name="connsiteY57" fmla="*/ 5208845 h 5513767"/>
              <a:gd name="connsiteX58" fmla="*/ 507906 w 5372101"/>
              <a:gd name="connsiteY58" fmla="*/ 5204779 h 5513767"/>
              <a:gd name="connsiteX59" fmla="*/ 505153 w 5372101"/>
              <a:gd name="connsiteY59" fmla="*/ 5196726 h 5513767"/>
              <a:gd name="connsiteX60" fmla="*/ 500429 w 5372101"/>
              <a:gd name="connsiteY60" fmla="*/ 5193241 h 5513767"/>
              <a:gd name="connsiteX61" fmla="*/ 431923 w 5372101"/>
              <a:gd name="connsiteY61" fmla="*/ 5191553 h 5513767"/>
              <a:gd name="connsiteX62" fmla="*/ 337115 w 5372101"/>
              <a:gd name="connsiteY62" fmla="*/ 5202714 h 5513767"/>
              <a:gd name="connsiteX63" fmla="*/ 303383 w 5372101"/>
              <a:gd name="connsiteY63" fmla="*/ 5184750 h 5513767"/>
              <a:gd name="connsiteX64" fmla="*/ 297664 w 5372101"/>
              <a:gd name="connsiteY64" fmla="*/ 5181269 h 5513767"/>
              <a:gd name="connsiteX65" fmla="*/ 272701 w 5372101"/>
              <a:gd name="connsiteY65" fmla="*/ 5175678 h 5513767"/>
              <a:gd name="connsiteX66" fmla="*/ 268242 w 5372101"/>
              <a:gd name="connsiteY66" fmla="*/ 5163678 h 5513767"/>
              <a:gd name="connsiteX67" fmla="*/ 232517 w 5372101"/>
              <a:gd name="connsiteY67" fmla="*/ 5147792 h 5513767"/>
              <a:gd name="connsiteX68" fmla="*/ 185851 w 5372101"/>
              <a:gd name="connsiteY68" fmla="*/ 5140408 h 5513767"/>
              <a:gd name="connsiteX69" fmla="*/ 20337 w 5372101"/>
              <a:gd name="connsiteY69" fmla="*/ 5113040 h 5513767"/>
              <a:gd name="connsiteX70" fmla="*/ 0 w 5372101"/>
              <a:gd name="connsiteY70" fmla="*/ 5112243 h 5513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5372101" h="5513767">
                <a:moveTo>
                  <a:pt x="0" y="0"/>
                </a:moveTo>
                <a:lnTo>
                  <a:pt x="5372101" y="0"/>
                </a:lnTo>
                <a:lnTo>
                  <a:pt x="5372101" y="5513767"/>
                </a:lnTo>
                <a:lnTo>
                  <a:pt x="5363126" y="5512835"/>
                </a:lnTo>
                <a:cubicBezTo>
                  <a:pt x="5345779" y="5509071"/>
                  <a:pt x="5329767" y="5502649"/>
                  <a:pt x="5316714" y="5491247"/>
                </a:cubicBezTo>
                <a:cubicBezTo>
                  <a:pt x="5295689" y="5478131"/>
                  <a:pt x="5219502" y="5459909"/>
                  <a:pt x="5198331" y="5470092"/>
                </a:cubicBezTo>
                <a:cubicBezTo>
                  <a:pt x="5181052" y="5469102"/>
                  <a:pt x="5165047" y="5459569"/>
                  <a:pt x="5150428" y="5472506"/>
                </a:cubicBezTo>
                <a:cubicBezTo>
                  <a:pt x="5129562" y="5487248"/>
                  <a:pt x="5088050" y="5445894"/>
                  <a:pt x="5085506" y="5468851"/>
                </a:cubicBezTo>
                <a:cubicBezTo>
                  <a:pt x="5055692" y="5440170"/>
                  <a:pt x="5006122" y="5469577"/>
                  <a:pt x="4968663" y="5470487"/>
                </a:cubicBezTo>
                <a:cubicBezTo>
                  <a:pt x="4947085" y="5444049"/>
                  <a:pt x="4889767" y="5472037"/>
                  <a:pt x="4815623" y="5458622"/>
                </a:cubicBezTo>
                <a:cubicBezTo>
                  <a:pt x="4792418" y="5428488"/>
                  <a:pt x="4765548" y="5449887"/>
                  <a:pt x="4716679" y="5405365"/>
                </a:cubicBezTo>
                <a:cubicBezTo>
                  <a:pt x="4713235" y="5407807"/>
                  <a:pt x="4709266" y="5409883"/>
                  <a:pt x="4704891" y="5411529"/>
                </a:cubicBezTo>
                <a:cubicBezTo>
                  <a:pt x="4679473" y="5421092"/>
                  <a:pt x="4646164" y="5414379"/>
                  <a:pt x="4630496" y="5396532"/>
                </a:cubicBezTo>
                <a:cubicBezTo>
                  <a:pt x="4590205" y="5365061"/>
                  <a:pt x="4548419" y="5412094"/>
                  <a:pt x="4506964" y="5396685"/>
                </a:cubicBezTo>
                <a:lnTo>
                  <a:pt x="4427135" y="5358585"/>
                </a:lnTo>
                <a:cubicBezTo>
                  <a:pt x="4319267" y="5308575"/>
                  <a:pt x="4152341" y="5340956"/>
                  <a:pt x="4028338" y="5313494"/>
                </a:cubicBezTo>
                <a:lnTo>
                  <a:pt x="4015367" y="5320766"/>
                </a:lnTo>
                <a:lnTo>
                  <a:pt x="4002837" y="5322294"/>
                </a:lnTo>
                <a:lnTo>
                  <a:pt x="3997650" y="5329513"/>
                </a:lnTo>
                <a:lnTo>
                  <a:pt x="3991991" y="5331908"/>
                </a:lnTo>
                <a:cubicBezTo>
                  <a:pt x="3969659" y="5338581"/>
                  <a:pt x="3978880" y="5316131"/>
                  <a:pt x="3925210" y="5319395"/>
                </a:cubicBezTo>
                <a:cubicBezTo>
                  <a:pt x="3947765" y="5277139"/>
                  <a:pt x="3837331" y="5338342"/>
                  <a:pt x="3837014" y="5289023"/>
                </a:cubicBezTo>
                <a:cubicBezTo>
                  <a:pt x="3824001" y="5291376"/>
                  <a:pt x="3811407" y="5295212"/>
                  <a:pt x="3798765" y="5299431"/>
                </a:cubicBezTo>
                <a:lnTo>
                  <a:pt x="3792144" y="5301616"/>
                </a:lnTo>
                <a:lnTo>
                  <a:pt x="3766249" y="5301869"/>
                </a:lnTo>
                <a:lnTo>
                  <a:pt x="3718651" y="5320541"/>
                </a:lnTo>
                <a:cubicBezTo>
                  <a:pt x="3703968" y="5321892"/>
                  <a:pt x="3688308" y="5321427"/>
                  <a:pt x="3671207" y="5318046"/>
                </a:cubicBezTo>
                <a:cubicBezTo>
                  <a:pt x="3616458" y="5288532"/>
                  <a:pt x="3514048" y="5333307"/>
                  <a:pt x="3446863" y="5294348"/>
                </a:cubicBezTo>
                <a:cubicBezTo>
                  <a:pt x="3420930" y="5283822"/>
                  <a:pt x="3333157" y="5274511"/>
                  <a:pt x="3312000" y="5286923"/>
                </a:cubicBezTo>
                <a:cubicBezTo>
                  <a:pt x="3292759" y="5287903"/>
                  <a:pt x="3273112" y="5280334"/>
                  <a:pt x="3259756" y="5294712"/>
                </a:cubicBezTo>
                <a:cubicBezTo>
                  <a:pt x="3239905" y="5311572"/>
                  <a:pt x="3185410" y="5275588"/>
                  <a:pt x="3187481" y="5298457"/>
                </a:cubicBezTo>
                <a:cubicBezTo>
                  <a:pt x="3168018" y="5286036"/>
                  <a:pt x="3146200" y="5288458"/>
                  <a:pt x="3124115" y="5294626"/>
                </a:cubicBezTo>
                <a:lnTo>
                  <a:pt x="3099907" y="5302443"/>
                </a:lnTo>
                <a:lnTo>
                  <a:pt x="3017494" y="5301439"/>
                </a:lnTo>
                <a:lnTo>
                  <a:pt x="3010848" y="5307225"/>
                </a:lnTo>
                <a:lnTo>
                  <a:pt x="2994286" y="5309060"/>
                </a:lnTo>
                <a:lnTo>
                  <a:pt x="2988160" y="5310041"/>
                </a:lnTo>
                <a:lnTo>
                  <a:pt x="2984260" y="5307528"/>
                </a:lnTo>
                <a:cubicBezTo>
                  <a:pt x="2981957" y="5306419"/>
                  <a:pt x="2980273" y="5306402"/>
                  <a:pt x="2979127" y="5308389"/>
                </a:cubicBezTo>
                <a:cubicBezTo>
                  <a:pt x="2978971" y="5309447"/>
                  <a:pt x="2978816" y="5310505"/>
                  <a:pt x="2978660" y="5311563"/>
                </a:cubicBezTo>
                <a:lnTo>
                  <a:pt x="2946326" y="5316745"/>
                </a:lnTo>
                <a:lnTo>
                  <a:pt x="2713134" y="5331381"/>
                </a:lnTo>
                <a:cubicBezTo>
                  <a:pt x="2610698" y="5372328"/>
                  <a:pt x="2466037" y="5325762"/>
                  <a:pt x="2352072" y="5342761"/>
                </a:cubicBezTo>
                <a:cubicBezTo>
                  <a:pt x="2293501" y="5293708"/>
                  <a:pt x="2324138" y="5338538"/>
                  <a:pt x="2260922" y="5328122"/>
                </a:cubicBezTo>
                <a:cubicBezTo>
                  <a:pt x="2275681" y="5372347"/>
                  <a:pt x="2185007" y="5301703"/>
                  <a:pt x="2178497" y="5351065"/>
                </a:cubicBezTo>
                <a:cubicBezTo>
                  <a:pt x="2133294" y="5337229"/>
                  <a:pt x="2097074" y="5300208"/>
                  <a:pt x="2034408" y="5307958"/>
                </a:cubicBezTo>
                <a:cubicBezTo>
                  <a:pt x="1981894" y="5332879"/>
                  <a:pt x="1896288" y="5279365"/>
                  <a:pt x="1831505" y="5312691"/>
                </a:cubicBezTo>
                <a:cubicBezTo>
                  <a:pt x="1807063" y="5321035"/>
                  <a:pt x="1727674" y="5322925"/>
                  <a:pt x="1710387" y="5308705"/>
                </a:cubicBezTo>
                <a:cubicBezTo>
                  <a:pt x="1693367" y="5306094"/>
                  <a:pt x="1674901" y="5312009"/>
                  <a:pt x="1664816" y="5296479"/>
                </a:cubicBezTo>
                <a:cubicBezTo>
                  <a:pt x="1649255" y="5277912"/>
                  <a:pt x="1596152" y="5309335"/>
                  <a:pt x="1600883" y="5286607"/>
                </a:cubicBezTo>
                <a:cubicBezTo>
                  <a:pt x="1563066" y="5308189"/>
                  <a:pt x="1524339" y="5269513"/>
                  <a:pt x="1488397" y="5260898"/>
                </a:cubicBezTo>
                <a:cubicBezTo>
                  <a:pt x="1459246" y="5282011"/>
                  <a:pt x="1412580" y="5243108"/>
                  <a:pt x="1336670" y="5240770"/>
                </a:cubicBezTo>
                <a:cubicBezTo>
                  <a:pt x="1304792" y="5265122"/>
                  <a:pt x="1285508" y="5238878"/>
                  <a:pt x="1224297" y="5271845"/>
                </a:cubicBezTo>
                <a:cubicBezTo>
                  <a:pt x="1221731" y="5268771"/>
                  <a:pt x="1218543" y="5265944"/>
                  <a:pt x="1214830" y="5263450"/>
                </a:cubicBezTo>
                <a:cubicBezTo>
                  <a:pt x="1193241" y="5248952"/>
                  <a:pt x="1158925" y="5248567"/>
                  <a:pt x="1138181" y="5262590"/>
                </a:cubicBezTo>
                <a:lnTo>
                  <a:pt x="943575" y="5290808"/>
                </a:lnTo>
                <a:cubicBezTo>
                  <a:pt x="823587" y="5316899"/>
                  <a:pt x="658340" y="5217603"/>
                  <a:pt x="529813" y="5218555"/>
                </a:cubicBezTo>
                <a:lnTo>
                  <a:pt x="519546" y="5208845"/>
                </a:lnTo>
                <a:lnTo>
                  <a:pt x="507906" y="5204779"/>
                </a:lnTo>
                <a:lnTo>
                  <a:pt x="505153" y="5196726"/>
                </a:lnTo>
                <a:lnTo>
                  <a:pt x="500429" y="5193241"/>
                </a:lnTo>
                <a:cubicBezTo>
                  <a:pt x="480923" y="5182176"/>
                  <a:pt x="482807" y="5205793"/>
                  <a:pt x="431923" y="5191553"/>
                </a:cubicBezTo>
                <a:cubicBezTo>
                  <a:pt x="440499" y="5237077"/>
                  <a:pt x="352872" y="5155083"/>
                  <a:pt x="337115" y="5202714"/>
                </a:cubicBezTo>
                <a:cubicBezTo>
                  <a:pt x="325265" y="5197752"/>
                  <a:pt x="314288" y="5191441"/>
                  <a:pt x="303383" y="5184750"/>
                </a:cubicBezTo>
                <a:lnTo>
                  <a:pt x="297664" y="5181269"/>
                </a:lnTo>
                <a:lnTo>
                  <a:pt x="272701" y="5175678"/>
                </a:lnTo>
                <a:lnTo>
                  <a:pt x="268242" y="5163678"/>
                </a:lnTo>
                <a:lnTo>
                  <a:pt x="232517" y="5147792"/>
                </a:lnTo>
                <a:cubicBezTo>
                  <a:pt x="218741" y="5143453"/>
                  <a:pt x="203450" y="5140668"/>
                  <a:pt x="185851" y="5140408"/>
                </a:cubicBezTo>
                <a:cubicBezTo>
                  <a:pt x="139207" y="5153337"/>
                  <a:pt x="79723" y="5120316"/>
                  <a:pt x="20337" y="5113040"/>
                </a:cubicBezTo>
                <a:lnTo>
                  <a:pt x="0" y="5112243"/>
                </a:lnTo>
                <a:close/>
              </a:path>
            </a:pathLst>
          </a:custGeom>
          <a:ln>
            <a:noFill/>
          </a:ln>
          <a:effectLst>
            <a:outerShdw blurRad="25400" dist="12700" dir="3000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" name="Titolo 1">
            <a:extLst>
              <a:ext uri="{FF2B5EF4-FFF2-40B4-BE49-F238E27FC236}">
                <a16:creationId xmlns:a16="http://schemas.microsoft.com/office/drawing/2014/main" id="{117D49A0-DF5B-4F81-9B88-632DD59D8D6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37809" y="1071350"/>
            <a:ext cx="4775162" cy="133938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90000"/>
              </a:lnSpc>
            </a:pPr>
            <a:r>
              <a:rPr lang="it-IT" sz="3600" b="1" dirty="0">
                <a:solidFill>
                  <a:srgbClr val="5A330C"/>
                </a:solidFill>
                <a:latin typeface="Corbel" panose="020B0503020204020204" pitchFamily="34" charset="0"/>
              </a:rPr>
              <a:t>Perchè “il vero valore del verde urbano”?</a:t>
            </a:r>
          </a:p>
          <a:p>
            <a:pPr algn="ctr">
              <a:lnSpc>
                <a:spcPct val="90000"/>
              </a:lnSpc>
            </a:pPr>
            <a:endParaRPr lang="en-US" sz="3600" dirty="0">
              <a:latin typeface="Corbel" panose="020B0503020204020204" pitchFamily="34" charset="0"/>
            </a:endParaRPr>
          </a:p>
        </p:txBody>
      </p:sp>
      <p:sp>
        <p:nvSpPr>
          <p:cNvPr id="29" name="Rectangle 6">
            <a:extLst>
              <a:ext uri="{FF2B5EF4-FFF2-40B4-BE49-F238E27FC236}">
                <a16:creationId xmlns:a16="http://schemas.microsoft.com/office/drawing/2014/main" id="{F0C518C2-0AA4-470C-87B9-9CBF428FBA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564666" y="399531"/>
            <a:ext cx="1707751" cy="428984"/>
          </a:xfrm>
          <a:custGeom>
            <a:avLst/>
            <a:gdLst>
              <a:gd name="connsiteX0" fmla="*/ 0 w 2142503"/>
              <a:gd name="connsiteY0" fmla="*/ 0 h 571500"/>
              <a:gd name="connsiteX1" fmla="*/ 2142503 w 2142503"/>
              <a:gd name="connsiteY1" fmla="*/ 0 h 571500"/>
              <a:gd name="connsiteX2" fmla="*/ 2142503 w 2142503"/>
              <a:gd name="connsiteY2" fmla="*/ 571500 h 571500"/>
              <a:gd name="connsiteX3" fmla="*/ 0 w 2142503"/>
              <a:gd name="connsiteY3" fmla="*/ 571500 h 571500"/>
              <a:gd name="connsiteX4" fmla="*/ 0 w 2142503"/>
              <a:gd name="connsiteY4" fmla="*/ 0 h 571500"/>
              <a:gd name="connsiteX0" fmla="*/ 0 w 2142503"/>
              <a:gd name="connsiteY0" fmla="*/ 0 h 582145"/>
              <a:gd name="connsiteX1" fmla="*/ 2142503 w 2142503"/>
              <a:gd name="connsiteY1" fmla="*/ 0 h 582145"/>
              <a:gd name="connsiteX2" fmla="*/ 2142503 w 2142503"/>
              <a:gd name="connsiteY2" fmla="*/ 571500 h 582145"/>
              <a:gd name="connsiteX3" fmla="*/ 2050917 w 2142503"/>
              <a:gd name="connsiteY3" fmla="*/ 582088 h 582145"/>
              <a:gd name="connsiteX4" fmla="*/ 0 w 2142503"/>
              <a:gd name="connsiteY4" fmla="*/ 571500 h 582145"/>
              <a:gd name="connsiteX5" fmla="*/ 0 w 2142503"/>
              <a:gd name="connsiteY5" fmla="*/ 0 h 582145"/>
              <a:gd name="connsiteX0" fmla="*/ 0 w 2159832"/>
              <a:gd name="connsiteY0" fmla="*/ 0 h 582145"/>
              <a:gd name="connsiteX1" fmla="*/ 2142503 w 2159832"/>
              <a:gd name="connsiteY1" fmla="*/ 0 h 582145"/>
              <a:gd name="connsiteX2" fmla="*/ 2159829 w 2159832"/>
              <a:gd name="connsiteY2" fmla="*/ 96526 h 582145"/>
              <a:gd name="connsiteX3" fmla="*/ 2142503 w 2159832"/>
              <a:gd name="connsiteY3" fmla="*/ 571500 h 582145"/>
              <a:gd name="connsiteX4" fmla="*/ 2050917 w 2159832"/>
              <a:gd name="connsiteY4" fmla="*/ 582088 h 582145"/>
              <a:gd name="connsiteX5" fmla="*/ 0 w 2159832"/>
              <a:gd name="connsiteY5" fmla="*/ 571500 h 582145"/>
              <a:gd name="connsiteX6" fmla="*/ 0 w 2159832"/>
              <a:gd name="connsiteY6" fmla="*/ 0 h 582145"/>
              <a:gd name="connsiteX0" fmla="*/ 0 w 2159832"/>
              <a:gd name="connsiteY0" fmla="*/ 12386 h 594531"/>
              <a:gd name="connsiteX1" fmla="*/ 67826 w 2159832"/>
              <a:gd name="connsiteY1" fmla="*/ 0 h 594531"/>
              <a:gd name="connsiteX2" fmla="*/ 2142503 w 2159832"/>
              <a:gd name="connsiteY2" fmla="*/ 12386 h 594531"/>
              <a:gd name="connsiteX3" fmla="*/ 2159829 w 2159832"/>
              <a:gd name="connsiteY3" fmla="*/ 108912 h 594531"/>
              <a:gd name="connsiteX4" fmla="*/ 2142503 w 2159832"/>
              <a:gd name="connsiteY4" fmla="*/ 583886 h 594531"/>
              <a:gd name="connsiteX5" fmla="*/ 2050917 w 2159832"/>
              <a:gd name="connsiteY5" fmla="*/ 594474 h 594531"/>
              <a:gd name="connsiteX6" fmla="*/ 0 w 2159832"/>
              <a:gd name="connsiteY6" fmla="*/ 583886 h 594531"/>
              <a:gd name="connsiteX7" fmla="*/ 0 w 2159832"/>
              <a:gd name="connsiteY7" fmla="*/ 12386 h 594531"/>
              <a:gd name="connsiteX0" fmla="*/ 0 w 2168908"/>
              <a:gd name="connsiteY0" fmla="*/ 26000 h 594531"/>
              <a:gd name="connsiteX1" fmla="*/ 76902 w 2168908"/>
              <a:gd name="connsiteY1" fmla="*/ 0 h 594531"/>
              <a:gd name="connsiteX2" fmla="*/ 2151579 w 2168908"/>
              <a:gd name="connsiteY2" fmla="*/ 12386 h 594531"/>
              <a:gd name="connsiteX3" fmla="*/ 2168905 w 2168908"/>
              <a:gd name="connsiteY3" fmla="*/ 108912 h 594531"/>
              <a:gd name="connsiteX4" fmla="*/ 2151579 w 2168908"/>
              <a:gd name="connsiteY4" fmla="*/ 583886 h 594531"/>
              <a:gd name="connsiteX5" fmla="*/ 2059993 w 2168908"/>
              <a:gd name="connsiteY5" fmla="*/ 594474 h 594531"/>
              <a:gd name="connsiteX6" fmla="*/ 9076 w 2168908"/>
              <a:gd name="connsiteY6" fmla="*/ 583886 h 594531"/>
              <a:gd name="connsiteX7" fmla="*/ 0 w 2168908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147197 w 2316105"/>
              <a:gd name="connsiteY0" fmla="*/ 26000 h 594531"/>
              <a:gd name="connsiteX1" fmla="*/ 224099 w 2316105"/>
              <a:gd name="connsiteY1" fmla="*/ 0 h 594531"/>
              <a:gd name="connsiteX2" fmla="*/ 2298776 w 2316105"/>
              <a:gd name="connsiteY2" fmla="*/ 12386 h 594531"/>
              <a:gd name="connsiteX3" fmla="*/ 2316102 w 2316105"/>
              <a:gd name="connsiteY3" fmla="*/ 108912 h 594531"/>
              <a:gd name="connsiteX4" fmla="*/ 2298776 w 2316105"/>
              <a:gd name="connsiteY4" fmla="*/ 583886 h 594531"/>
              <a:gd name="connsiteX5" fmla="*/ 2207190 w 2316105"/>
              <a:gd name="connsiteY5" fmla="*/ 594474 h 594531"/>
              <a:gd name="connsiteX6" fmla="*/ 156273 w 2316105"/>
              <a:gd name="connsiteY6" fmla="*/ 583886 h 594531"/>
              <a:gd name="connsiteX7" fmla="*/ 142416 w 2316105"/>
              <a:gd name="connsiteY7" fmla="*/ 235975 h 594531"/>
              <a:gd name="connsiteX8" fmla="*/ 147197 w 2316105"/>
              <a:gd name="connsiteY8" fmla="*/ 26000 h 594531"/>
              <a:gd name="connsiteX0" fmla="*/ 154684 w 2323592"/>
              <a:gd name="connsiteY0" fmla="*/ 26000 h 594531"/>
              <a:gd name="connsiteX1" fmla="*/ 231586 w 2323592"/>
              <a:gd name="connsiteY1" fmla="*/ 0 h 594531"/>
              <a:gd name="connsiteX2" fmla="*/ 2306263 w 2323592"/>
              <a:gd name="connsiteY2" fmla="*/ 12386 h 594531"/>
              <a:gd name="connsiteX3" fmla="*/ 2323589 w 2323592"/>
              <a:gd name="connsiteY3" fmla="*/ 108912 h 594531"/>
              <a:gd name="connsiteX4" fmla="*/ 2306263 w 2323592"/>
              <a:gd name="connsiteY4" fmla="*/ 583886 h 594531"/>
              <a:gd name="connsiteX5" fmla="*/ 2214677 w 2323592"/>
              <a:gd name="connsiteY5" fmla="*/ 594474 h 594531"/>
              <a:gd name="connsiteX6" fmla="*/ 163760 w 2323592"/>
              <a:gd name="connsiteY6" fmla="*/ 583886 h 594531"/>
              <a:gd name="connsiteX7" fmla="*/ 158979 w 2323592"/>
              <a:gd name="connsiteY7" fmla="*/ 403879 h 594531"/>
              <a:gd name="connsiteX8" fmla="*/ 149903 w 2323592"/>
              <a:gd name="connsiteY8" fmla="*/ 235975 h 594531"/>
              <a:gd name="connsiteX9" fmla="*/ 154684 w 2323592"/>
              <a:gd name="connsiteY9" fmla="*/ 26000 h 594531"/>
              <a:gd name="connsiteX0" fmla="*/ 13665 w 2182573"/>
              <a:gd name="connsiteY0" fmla="*/ 26000 h 594531"/>
              <a:gd name="connsiteX1" fmla="*/ 90567 w 2182573"/>
              <a:gd name="connsiteY1" fmla="*/ 0 h 594531"/>
              <a:gd name="connsiteX2" fmla="*/ 2165244 w 2182573"/>
              <a:gd name="connsiteY2" fmla="*/ 12386 h 594531"/>
              <a:gd name="connsiteX3" fmla="*/ 2182570 w 2182573"/>
              <a:gd name="connsiteY3" fmla="*/ 108912 h 594531"/>
              <a:gd name="connsiteX4" fmla="*/ 2165244 w 2182573"/>
              <a:gd name="connsiteY4" fmla="*/ 583886 h 594531"/>
              <a:gd name="connsiteX5" fmla="*/ 2073658 w 2182573"/>
              <a:gd name="connsiteY5" fmla="*/ 594474 h 594531"/>
              <a:gd name="connsiteX6" fmla="*/ 22741 w 2182573"/>
              <a:gd name="connsiteY6" fmla="*/ 583886 h 594531"/>
              <a:gd name="connsiteX7" fmla="*/ 17960 w 2182573"/>
              <a:gd name="connsiteY7" fmla="*/ 403879 h 594531"/>
              <a:gd name="connsiteX8" fmla="*/ 8884 w 2182573"/>
              <a:gd name="connsiteY8" fmla="*/ 235975 h 594531"/>
              <a:gd name="connsiteX9" fmla="*/ 13665 w 2182573"/>
              <a:gd name="connsiteY9" fmla="*/ 26000 h 594531"/>
              <a:gd name="connsiteX0" fmla="*/ 13665 w 2202120"/>
              <a:gd name="connsiteY0" fmla="*/ 26000 h 594531"/>
              <a:gd name="connsiteX1" fmla="*/ 90567 w 2202120"/>
              <a:gd name="connsiteY1" fmla="*/ 0 h 594531"/>
              <a:gd name="connsiteX2" fmla="*/ 2165244 w 2202120"/>
              <a:gd name="connsiteY2" fmla="*/ 12386 h 594531"/>
              <a:gd name="connsiteX3" fmla="*/ 2182570 w 2202120"/>
              <a:gd name="connsiteY3" fmla="*/ 108912 h 594531"/>
              <a:gd name="connsiteX4" fmla="*/ 2192471 w 2202120"/>
              <a:gd name="connsiteY4" fmla="*/ 583886 h 594531"/>
              <a:gd name="connsiteX5" fmla="*/ 2073658 w 2202120"/>
              <a:gd name="connsiteY5" fmla="*/ 594474 h 594531"/>
              <a:gd name="connsiteX6" fmla="*/ 22741 w 2202120"/>
              <a:gd name="connsiteY6" fmla="*/ 583886 h 594531"/>
              <a:gd name="connsiteX7" fmla="*/ 17960 w 2202120"/>
              <a:gd name="connsiteY7" fmla="*/ 403879 h 594531"/>
              <a:gd name="connsiteX8" fmla="*/ 8884 w 2202120"/>
              <a:gd name="connsiteY8" fmla="*/ 235975 h 594531"/>
              <a:gd name="connsiteX9" fmla="*/ 13665 w 2202120"/>
              <a:gd name="connsiteY9" fmla="*/ 26000 h 594531"/>
              <a:gd name="connsiteX0" fmla="*/ 13665 w 2202036"/>
              <a:gd name="connsiteY0" fmla="*/ 26000 h 594531"/>
              <a:gd name="connsiteX1" fmla="*/ 90567 w 2202036"/>
              <a:gd name="connsiteY1" fmla="*/ 0 h 594531"/>
              <a:gd name="connsiteX2" fmla="*/ 2165244 w 2202036"/>
              <a:gd name="connsiteY2" fmla="*/ 12386 h 594531"/>
              <a:gd name="connsiteX3" fmla="*/ 2182570 w 2202036"/>
              <a:gd name="connsiteY3" fmla="*/ 108912 h 594531"/>
              <a:gd name="connsiteX4" fmla="*/ 2191645 w 2202036"/>
              <a:gd name="connsiteY4" fmla="*/ 422031 h 594531"/>
              <a:gd name="connsiteX5" fmla="*/ 2192471 w 2202036"/>
              <a:gd name="connsiteY5" fmla="*/ 583886 h 594531"/>
              <a:gd name="connsiteX6" fmla="*/ 2073658 w 2202036"/>
              <a:gd name="connsiteY6" fmla="*/ 594474 h 594531"/>
              <a:gd name="connsiteX7" fmla="*/ 22741 w 2202036"/>
              <a:gd name="connsiteY7" fmla="*/ 583886 h 594531"/>
              <a:gd name="connsiteX8" fmla="*/ 17960 w 2202036"/>
              <a:gd name="connsiteY8" fmla="*/ 403879 h 594531"/>
              <a:gd name="connsiteX9" fmla="*/ 8884 w 2202036"/>
              <a:gd name="connsiteY9" fmla="*/ 235975 h 594531"/>
              <a:gd name="connsiteX10" fmla="*/ 13665 w 2202036"/>
              <a:gd name="connsiteY10" fmla="*/ 26000 h 594531"/>
              <a:gd name="connsiteX0" fmla="*/ 142254 w 2330625"/>
              <a:gd name="connsiteY0" fmla="*/ 26000 h 594531"/>
              <a:gd name="connsiteX1" fmla="*/ 219156 w 2330625"/>
              <a:gd name="connsiteY1" fmla="*/ 0 h 594531"/>
              <a:gd name="connsiteX2" fmla="*/ 2293833 w 2330625"/>
              <a:gd name="connsiteY2" fmla="*/ 12386 h 594531"/>
              <a:gd name="connsiteX3" fmla="*/ 2311159 w 2330625"/>
              <a:gd name="connsiteY3" fmla="*/ 108912 h 594531"/>
              <a:gd name="connsiteX4" fmla="*/ 2320234 w 2330625"/>
              <a:gd name="connsiteY4" fmla="*/ 422031 h 594531"/>
              <a:gd name="connsiteX5" fmla="*/ 2321060 w 2330625"/>
              <a:gd name="connsiteY5" fmla="*/ 583886 h 594531"/>
              <a:gd name="connsiteX6" fmla="*/ 2202247 w 2330625"/>
              <a:gd name="connsiteY6" fmla="*/ 594474 h 594531"/>
              <a:gd name="connsiteX7" fmla="*/ 151330 w 2330625"/>
              <a:gd name="connsiteY7" fmla="*/ 583886 h 594531"/>
              <a:gd name="connsiteX8" fmla="*/ 155624 w 2330625"/>
              <a:gd name="connsiteY8" fmla="*/ 512790 h 594531"/>
              <a:gd name="connsiteX9" fmla="*/ 146549 w 2330625"/>
              <a:gd name="connsiteY9" fmla="*/ 403879 h 594531"/>
              <a:gd name="connsiteX10" fmla="*/ 137473 w 2330625"/>
              <a:gd name="connsiteY10" fmla="*/ 235975 h 594531"/>
              <a:gd name="connsiteX11" fmla="*/ 142254 w 2330625"/>
              <a:gd name="connsiteY11" fmla="*/ 26000 h 594531"/>
              <a:gd name="connsiteX0" fmla="*/ 13413 w 2201784"/>
              <a:gd name="connsiteY0" fmla="*/ 26000 h 594531"/>
              <a:gd name="connsiteX1" fmla="*/ 90315 w 2201784"/>
              <a:gd name="connsiteY1" fmla="*/ 0 h 594531"/>
              <a:gd name="connsiteX2" fmla="*/ 2164992 w 2201784"/>
              <a:gd name="connsiteY2" fmla="*/ 12386 h 594531"/>
              <a:gd name="connsiteX3" fmla="*/ 2182318 w 2201784"/>
              <a:gd name="connsiteY3" fmla="*/ 108912 h 594531"/>
              <a:gd name="connsiteX4" fmla="*/ 2191393 w 2201784"/>
              <a:gd name="connsiteY4" fmla="*/ 422031 h 594531"/>
              <a:gd name="connsiteX5" fmla="*/ 2192219 w 2201784"/>
              <a:gd name="connsiteY5" fmla="*/ 583886 h 594531"/>
              <a:gd name="connsiteX6" fmla="*/ 2073406 w 2201784"/>
              <a:gd name="connsiteY6" fmla="*/ 594474 h 594531"/>
              <a:gd name="connsiteX7" fmla="*/ 22489 w 2201784"/>
              <a:gd name="connsiteY7" fmla="*/ 583886 h 594531"/>
              <a:gd name="connsiteX8" fmla="*/ 26783 w 2201784"/>
              <a:gd name="connsiteY8" fmla="*/ 512790 h 594531"/>
              <a:gd name="connsiteX9" fmla="*/ 17708 w 2201784"/>
              <a:gd name="connsiteY9" fmla="*/ 403879 h 594531"/>
              <a:gd name="connsiteX10" fmla="*/ 8632 w 2201784"/>
              <a:gd name="connsiteY10" fmla="*/ 235975 h 594531"/>
              <a:gd name="connsiteX11" fmla="*/ 13413 w 2201784"/>
              <a:gd name="connsiteY11" fmla="*/ 26000 h 594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01784" h="594531">
                <a:moveTo>
                  <a:pt x="13413" y="26000"/>
                </a:moveTo>
                <a:cubicBezTo>
                  <a:pt x="37534" y="24897"/>
                  <a:pt x="66194" y="1103"/>
                  <a:pt x="90315" y="0"/>
                </a:cubicBezTo>
                <a:lnTo>
                  <a:pt x="2164992" y="12386"/>
                </a:lnTo>
                <a:cubicBezTo>
                  <a:pt x="2164717" y="43049"/>
                  <a:pt x="2182593" y="78249"/>
                  <a:pt x="2182318" y="108912"/>
                </a:cubicBezTo>
                <a:cubicBezTo>
                  <a:pt x="2188231" y="177186"/>
                  <a:pt x="2189743" y="342869"/>
                  <a:pt x="2191393" y="422031"/>
                </a:cubicBezTo>
                <a:cubicBezTo>
                  <a:pt x="2193043" y="501193"/>
                  <a:pt x="2213396" y="555146"/>
                  <a:pt x="2192219" y="583886"/>
                </a:cubicBezTo>
                <a:cubicBezTo>
                  <a:pt x="2172279" y="582877"/>
                  <a:pt x="2093346" y="595483"/>
                  <a:pt x="2073406" y="594474"/>
                </a:cubicBezTo>
                <a:lnTo>
                  <a:pt x="22489" y="583886"/>
                </a:lnTo>
                <a:cubicBezTo>
                  <a:pt x="5849" y="592962"/>
                  <a:pt x="27580" y="542791"/>
                  <a:pt x="26783" y="512790"/>
                </a:cubicBezTo>
                <a:cubicBezTo>
                  <a:pt x="25986" y="482789"/>
                  <a:pt x="18464" y="450015"/>
                  <a:pt x="17708" y="403879"/>
                </a:cubicBezTo>
                <a:cubicBezTo>
                  <a:pt x="16952" y="357743"/>
                  <a:pt x="-14855" y="308787"/>
                  <a:pt x="8632" y="235975"/>
                </a:cubicBezTo>
                <a:cubicBezTo>
                  <a:pt x="7119" y="142994"/>
                  <a:pt x="-201" y="65329"/>
                  <a:pt x="13413" y="26000"/>
                </a:cubicBezTo>
                <a:close/>
              </a:path>
            </a:pathLst>
          </a:custGeom>
          <a:solidFill>
            <a:srgbClr val="D9D4D0">
              <a:alpha val="60000"/>
            </a:srgbClr>
          </a:solidFill>
          <a:ln>
            <a:noFill/>
          </a:ln>
          <a:effectLst>
            <a:softEdge rad="63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39F55060-930D-4F11-9144-1BE281ECC031}"/>
              </a:ext>
            </a:extLst>
          </p:cNvPr>
          <p:cNvSpPr txBox="1"/>
          <p:nvPr/>
        </p:nvSpPr>
        <p:spPr>
          <a:xfrm>
            <a:off x="1189319" y="1949380"/>
            <a:ext cx="4458446" cy="370761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endParaRPr lang="en-US" dirty="0">
              <a:latin typeface="Corbel" panose="020B0503020204020204" pitchFamily="34" charset="0"/>
            </a:endParaRPr>
          </a:p>
          <a:p>
            <a:pPr marL="57150" algn="just">
              <a:lnSpc>
                <a:spcPct val="90000"/>
              </a:lnSpc>
              <a:spcAft>
                <a:spcPts val="600"/>
              </a:spcAft>
            </a:pPr>
            <a:r>
              <a:rPr lang="it-IT" dirty="0">
                <a:solidFill>
                  <a:srgbClr val="5A330C"/>
                </a:solidFill>
                <a:latin typeface="Corbel" panose="020B0503020204020204" pitchFamily="34" charset="0"/>
              </a:rPr>
              <a:t>I nuovi boschi assolvono sia alle funzioni ambientali che sociali, ma difficilmente si riesce ad evidenziare l’aspetto economico. </a:t>
            </a:r>
          </a:p>
          <a:p>
            <a:pPr marL="57150" algn="just">
              <a:lnSpc>
                <a:spcPct val="90000"/>
              </a:lnSpc>
              <a:spcAft>
                <a:spcPts val="600"/>
              </a:spcAft>
            </a:pPr>
            <a:r>
              <a:rPr lang="it-IT" dirty="0">
                <a:solidFill>
                  <a:srgbClr val="5A330C"/>
                </a:solidFill>
                <a:latin typeface="Corbel" panose="020B0503020204020204" pitchFamily="34" charset="0"/>
              </a:rPr>
              <a:t>In che modo le nuove aree verdi potrebbero risultare, oltre tutto, anche “convenienti”? </a:t>
            </a:r>
          </a:p>
          <a:p>
            <a:pPr marL="57150" algn="just">
              <a:lnSpc>
                <a:spcPct val="90000"/>
              </a:lnSpc>
              <a:spcAft>
                <a:spcPts val="600"/>
              </a:spcAft>
            </a:pPr>
            <a:endParaRPr lang="it-IT" dirty="0">
              <a:solidFill>
                <a:srgbClr val="5A330C"/>
              </a:solidFill>
              <a:latin typeface="Corbel" panose="020B0503020204020204" pitchFamily="34" charset="0"/>
            </a:endParaRPr>
          </a:p>
          <a:p>
            <a:pPr marL="57150" algn="just">
              <a:lnSpc>
                <a:spcPct val="90000"/>
              </a:lnSpc>
              <a:spcAft>
                <a:spcPts val="600"/>
              </a:spcAft>
            </a:pPr>
            <a:r>
              <a:rPr lang="it-IT" dirty="0">
                <a:solidFill>
                  <a:srgbClr val="5A330C"/>
                </a:solidFill>
                <a:latin typeface="Corbel" panose="020B0503020204020204" pitchFamily="34" charset="0"/>
              </a:rPr>
              <a:t>Con il progetto “Il vero valore del verde urbano”, finanziato dalla Fondazione Cariparma, abbiamo voluto studiare gli aspetti economici legati alla produzione di alcuni servizi ecosistemici, attraverso l’analisi costi-benefici  in tre situazioni tipiche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3742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F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EC830D20-AD26-C31B-B8EC-97CE9D521D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4991" y="1849222"/>
            <a:ext cx="4597746" cy="3447832"/>
          </a:xfrm>
        </p:spPr>
        <p:txBody>
          <a:bodyPr anchor="t">
            <a:normAutofit fontScale="92500" lnSpcReduction="10000"/>
          </a:bodyPr>
          <a:lstStyle/>
          <a:p>
            <a:pPr marL="0" indent="0">
              <a:buNone/>
            </a:pPr>
            <a:endParaRPr lang="en-US" sz="1300" b="1" dirty="0">
              <a:latin typeface="Corbel" panose="020B0503020204020204" pitchFamily="34" charset="0"/>
            </a:endParaRPr>
          </a:p>
          <a:p>
            <a:r>
              <a:rPr lang="it-IT" sz="1800" dirty="0">
                <a:solidFill>
                  <a:srgbClr val="5A330C"/>
                </a:solidFill>
                <a:latin typeface="Corbel" panose="020B0503020204020204" pitchFamily="34" charset="0"/>
              </a:rPr>
              <a:t>Partecipazione al Bando RER «Mettiamo Radici per il futuro» nel 2021. Il 75% della piantagione è stato cofinanziato dalla Regione Emilia Romagna, la restante parte è stata donata dall’azienda </a:t>
            </a:r>
            <a:r>
              <a:rPr lang="it-IT" sz="1800" dirty="0" err="1">
                <a:solidFill>
                  <a:srgbClr val="5A330C"/>
                </a:solidFill>
                <a:latin typeface="Corbel" panose="020B0503020204020204" pitchFamily="34" charset="0"/>
              </a:rPr>
              <a:t>Sicim</a:t>
            </a:r>
            <a:r>
              <a:rPr lang="it-IT" sz="1800" dirty="0">
                <a:solidFill>
                  <a:srgbClr val="5A330C"/>
                </a:solidFill>
                <a:latin typeface="Corbel" panose="020B0503020204020204" pitchFamily="34" charset="0"/>
              </a:rPr>
              <a:t> </a:t>
            </a:r>
          </a:p>
          <a:p>
            <a:endParaRPr lang="it-IT" sz="1800" dirty="0">
              <a:solidFill>
                <a:srgbClr val="5A330C"/>
              </a:solidFill>
              <a:latin typeface="Corbel" panose="020B0503020204020204" pitchFamily="34" charset="0"/>
            </a:endParaRPr>
          </a:p>
          <a:p>
            <a:r>
              <a:rPr lang="it-IT" sz="1800" dirty="0">
                <a:solidFill>
                  <a:srgbClr val="5A330C"/>
                </a:solidFill>
                <a:latin typeface="Corbel" panose="020B0503020204020204" pitchFamily="34" charset="0"/>
              </a:rPr>
              <a:t>Sono state messe a dimora 2.054 piante tra alberi e arbusti</a:t>
            </a:r>
          </a:p>
          <a:p>
            <a:endParaRPr lang="it-IT" sz="1800" dirty="0">
              <a:solidFill>
                <a:srgbClr val="5A330C"/>
              </a:solidFill>
              <a:latin typeface="Corbel" panose="020B0503020204020204" pitchFamily="34" charset="0"/>
            </a:endParaRPr>
          </a:p>
          <a:p>
            <a:r>
              <a:rPr lang="it-IT" sz="1800" dirty="0">
                <a:solidFill>
                  <a:srgbClr val="5A330C"/>
                </a:solidFill>
                <a:latin typeface="Corbel" panose="020B0503020204020204" pitchFamily="34" charset="0"/>
              </a:rPr>
              <a:t>Sono stati creati 3 nuovi boschi con una superficie complessiva di 1,1 ha e circa 800 metri lineari di fascia boscata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35579450-4AC8-FA6D-A7FE-30F51A0B67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78" b="4278"/>
          <a:stretch/>
        </p:blipFill>
        <p:spPr>
          <a:xfrm>
            <a:off x="5445256" y="1667543"/>
            <a:ext cx="6526378" cy="3811190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1FD67D68-9B83-C338-8342-3348D8F223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5025" y="6737718"/>
            <a:ext cx="12207200" cy="123363"/>
            <a:chOff x="-5025" y="6737718"/>
            <a:chExt cx="12207200" cy="123363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1E397F34-6B84-0D3B-0F29-B1D134B3B8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6036894" y="695800"/>
              <a:ext cx="123362" cy="12207199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9BD98075-BFC1-BE9C-7FB7-23FE55E433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9176406" y="3835311"/>
              <a:ext cx="123362" cy="5928176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DF70037C-BB6B-3525-0DB0-F49A88B2E78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559996" y="366674"/>
            <a:ext cx="7072007" cy="1342754"/>
          </a:xfrm>
          <a:prstGeom prst="rect">
            <a:avLst/>
          </a:prstGeom>
        </p:spPr>
        <p:txBody>
          <a:bodyPr vert="horz" lIns="0" tIns="0" rIns="0" bIns="0" rtlCol="0" anchorCtr="0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3800" b="1" dirty="0">
                <a:solidFill>
                  <a:srgbClr val="5A330C"/>
                </a:solidFill>
                <a:latin typeface="Corbel" panose="020B0503020204020204" pitchFamily="34" charset="0"/>
              </a:rPr>
              <a:t>Parco della Vita, Busseto</a:t>
            </a:r>
          </a:p>
          <a:p>
            <a:pPr algn="ctr"/>
            <a:endParaRPr lang="it-IT" sz="3600" dirty="0"/>
          </a:p>
        </p:txBody>
      </p:sp>
    </p:spTree>
    <p:extLst>
      <p:ext uri="{BB962C8B-B14F-4D97-AF65-F5344CB8AC3E}">
        <p14:creationId xmlns:p14="http://schemas.microsoft.com/office/powerpoint/2010/main" val="781445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F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EC830D20-AD26-C31B-B8EC-97CE9D521D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366" y="1849222"/>
            <a:ext cx="4597746" cy="3447832"/>
          </a:xfrm>
        </p:spPr>
        <p:txBody>
          <a:bodyPr anchor="t">
            <a:normAutofit lnSpcReduction="10000"/>
          </a:bodyPr>
          <a:lstStyle/>
          <a:p>
            <a:pPr marL="0" indent="0">
              <a:buNone/>
            </a:pPr>
            <a:endParaRPr lang="en-US" sz="1300" b="1" dirty="0">
              <a:latin typeface="Corbel" panose="020B0503020204020204" pitchFamily="34" charset="0"/>
            </a:endParaRPr>
          </a:p>
          <a:p>
            <a:r>
              <a:rPr lang="it-IT" sz="1800" dirty="0">
                <a:solidFill>
                  <a:srgbClr val="5A330C"/>
                </a:solidFill>
                <a:latin typeface="Corbel" panose="020B0503020204020204" pitchFamily="34" charset="0"/>
              </a:rPr>
              <a:t>Area comunale definita come «bene comune», il progetto è stato approvato con un Patto di Collaborazione con il Comune di Parma e portato avanti con il supporto di </a:t>
            </a:r>
            <a:r>
              <a:rPr lang="it-IT" sz="1800" dirty="0" err="1">
                <a:solidFill>
                  <a:srgbClr val="5A330C"/>
                </a:solidFill>
                <a:latin typeface="Corbel" panose="020B0503020204020204" pitchFamily="34" charset="0"/>
              </a:rPr>
              <a:t>Sodales</a:t>
            </a:r>
            <a:r>
              <a:rPr lang="it-IT" sz="1800" dirty="0">
                <a:solidFill>
                  <a:srgbClr val="5A330C"/>
                </a:solidFill>
                <a:latin typeface="Corbel" panose="020B0503020204020204" pitchFamily="34" charset="0"/>
              </a:rPr>
              <a:t> </a:t>
            </a:r>
            <a:r>
              <a:rPr lang="it-IT" sz="1800" dirty="0" err="1">
                <a:solidFill>
                  <a:srgbClr val="5A330C"/>
                </a:solidFill>
                <a:latin typeface="Corbel" panose="020B0503020204020204" pitchFamily="34" charset="0"/>
              </a:rPr>
              <a:t>Odv</a:t>
            </a:r>
            <a:endParaRPr lang="it-IT" sz="1800" dirty="0">
              <a:solidFill>
                <a:srgbClr val="5A330C"/>
              </a:solidFill>
              <a:latin typeface="Corbel" panose="020B0503020204020204" pitchFamily="34" charset="0"/>
            </a:endParaRPr>
          </a:p>
          <a:p>
            <a:endParaRPr lang="it-IT" sz="1800" dirty="0">
              <a:solidFill>
                <a:srgbClr val="5A330C"/>
              </a:solidFill>
              <a:latin typeface="Corbel" panose="020B0503020204020204" pitchFamily="34" charset="0"/>
            </a:endParaRPr>
          </a:p>
          <a:p>
            <a:r>
              <a:rPr lang="it-IT" sz="1800" dirty="0">
                <a:solidFill>
                  <a:srgbClr val="5A330C"/>
                </a:solidFill>
                <a:latin typeface="Corbel" panose="020B0503020204020204" pitchFamily="34" charset="0"/>
              </a:rPr>
              <a:t>La piantagione è stata realizzata dagli studenti partecipanti al progetto educativo</a:t>
            </a:r>
          </a:p>
          <a:p>
            <a:endParaRPr lang="it-IT" sz="1800" dirty="0">
              <a:solidFill>
                <a:srgbClr val="5A330C"/>
              </a:solidFill>
              <a:latin typeface="Corbel" panose="020B0503020204020204" pitchFamily="34" charset="0"/>
            </a:endParaRPr>
          </a:p>
          <a:p>
            <a:r>
              <a:rPr lang="it-IT" sz="1800" dirty="0">
                <a:solidFill>
                  <a:srgbClr val="5A330C"/>
                </a:solidFill>
                <a:latin typeface="Corbel" panose="020B0503020204020204" pitchFamily="34" charset="0"/>
              </a:rPr>
              <a:t>Sull’area di circa 1 ettaro sono state messe a dimora 944 piante tra alberi e arbusti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35579450-4AC8-FA6D-A7FE-30F51A0B67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05" b="15205"/>
          <a:stretch/>
        </p:blipFill>
        <p:spPr>
          <a:xfrm>
            <a:off x="5445256" y="1667543"/>
            <a:ext cx="6526378" cy="3811190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1FD67D68-9B83-C338-8342-3348D8F223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5025" y="6737718"/>
            <a:ext cx="12207200" cy="123363"/>
            <a:chOff x="-5025" y="6737718"/>
            <a:chExt cx="12207200" cy="123363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1E397F34-6B84-0D3B-0F29-B1D134B3B8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6036894" y="695800"/>
              <a:ext cx="123362" cy="12207199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9BD98075-BFC1-BE9C-7FB7-23FE55E433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9176406" y="3835311"/>
              <a:ext cx="123362" cy="5928176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DF70037C-BB6B-3525-0DB0-F49A88B2E78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559996" y="366674"/>
            <a:ext cx="7072007" cy="1342754"/>
          </a:xfrm>
          <a:prstGeom prst="rect">
            <a:avLst/>
          </a:prstGeom>
        </p:spPr>
        <p:txBody>
          <a:bodyPr vert="horz" lIns="0" tIns="0" rIns="0" bIns="0" rtlCol="0" anchorCtr="0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3800" b="1" dirty="0">
                <a:solidFill>
                  <a:srgbClr val="5A330C"/>
                </a:solidFill>
                <a:latin typeface="Corbel" panose="020B0503020204020204" pitchFamily="34" charset="0"/>
              </a:rPr>
              <a:t>Parco Gino Cervi, Parma</a:t>
            </a:r>
          </a:p>
          <a:p>
            <a:pPr algn="ctr"/>
            <a:endParaRPr lang="it-IT" sz="3600" dirty="0"/>
          </a:p>
        </p:txBody>
      </p:sp>
    </p:spTree>
    <p:extLst>
      <p:ext uri="{BB962C8B-B14F-4D97-AF65-F5344CB8AC3E}">
        <p14:creationId xmlns:p14="http://schemas.microsoft.com/office/powerpoint/2010/main" val="2179367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F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EC830D20-AD26-C31B-B8EC-97CE9D521D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4991" y="1849222"/>
            <a:ext cx="4597746" cy="3447832"/>
          </a:xfrm>
        </p:spPr>
        <p:txBody>
          <a:bodyPr anchor="t">
            <a:normAutofit fontScale="92500" lnSpcReduction="20000"/>
          </a:bodyPr>
          <a:lstStyle/>
          <a:p>
            <a:pPr marL="0" indent="0">
              <a:buNone/>
            </a:pPr>
            <a:endParaRPr lang="en-US" sz="1300" b="1" dirty="0">
              <a:latin typeface="Corbel" panose="020B0503020204020204" pitchFamily="34" charset="0"/>
            </a:endParaRPr>
          </a:p>
          <a:p>
            <a:r>
              <a:rPr lang="it-IT" sz="1800" dirty="0">
                <a:solidFill>
                  <a:srgbClr val="5A330C"/>
                </a:solidFill>
                <a:latin typeface="Corbel" panose="020B0503020204020204" pitchFamily="34" charset="0"/>
              </a:rPr>
              <a:t>Partecipazione al Bando RER «Mettiamo Radici per il futuro» nel 2021. Il 75% della piantagione è stato cofinanziato dalla Regione Emilia Romagna, la restante parte è stata donata dall’azienda </a:t>
            </a:r>
            <a:r>
              <a:rPr lang="it-IT" sz="1800" dirty="0" err="1">
                <a:solidFill>
                  <a:srgbClr val="5A330C"/>
                </a:solidFill>
                <a:latin typeface="Corbel" panose="020B0503020204020204" pitchFamily="34" charset="0"/>
              </a:rPr>
              <a:t>Infor</a:t>
            </a:r>
            <a:endParaRPr lang="it-IT" sz="1800" dirty="0">
              <a:solidFill>
                <a:srgbClr val="5A330C"/>
              </a:solidFill>
              <a:latin typeface="Corbel" panose="020B0503020204020204" pitchFamily="34" charset="0"/>
            </a:endParaRPr>
          </a:p>
          <a:p>
            <a:endParaRPr lang="it-IT" sz="1800" dirty="0">
              <a:solidFill>
                <a:srgbClr val="5A330C"/>
              </a:solidFill>
              <a:latin typeface="Corbel" panose="020B0503020204020204" pitchFamily="34" charset="0"/>
            </a:endParaRPr>
          </a:p>
          <a:p>
            <a:r>
              <a:rPr lang="it-IT" sz="1800" dirty="0">
                <a:solidFill>
                  <a:srgbClr val="5A330C"/>
                </a:solidFill>
                <a:latin typeface="Corbel" panose="020B0503020204020204" pitchFamily="34" charset="0"/>
              </a:rPr>
              <a:t>La piantagione è in fase di realizzazione, verranno messe a dimora circa 1.350 piante tra alberi e arbusti</a:t>
            </a:r>
          </a:p>
          <a:p>
            <a:endParaRPr lang="it-IT" sz="1800" dirty="0">
              <a:solidFill>
                <a:srgbClr val="5A330C"/>
              </a:solidFill>
              <a:latin typeface="Corbel" panose="020B0503020204020204" pitchFamily="34" charset="0"/>
            </a:endParaRPr>
          </a:p>
          <a:p>
            <a:r>
              <a:rPr lang="it-IT" sz="1800" dirty="0">
                <a:solidFill>
                  <a:srgbClr val="5A330C"/>
                </a:solidFill>
                <a:latin typeface="Corbel" panose="020B0503020204020204" pitchFamily="34" charset="0"/>
              </a:rPr>
              <a:t>Verranno creati 2 nuovi boschi con una superficie complessiva di 1,05 ha e circa 350 metri lineari di fascia boscata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35579450-4AC8-FA6D-A7FE-30F51A0B67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12" b="4612"/>
          <a:stretch/>
        </p:blipFill>
        <p:spPr>
          <a:xfrm>
            <a:off x="5445256" y="1667543"/>
            <a:ext cx="6526378" cy="3811190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1FD67D68-9B83-C338-8342-3348D8F223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5025" y="6737718"/>
            <a:ext cx="12207200" cy="123363"/>
            <a:chOff x="-5025" y="6737718"/>
            <a:chExt cx="12207200" cy="123363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1E397F34-6B84-0D3B-0F29-B1D134B3B8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6036894" y="695800"/>
              <a:ext cx="123362" cy="12207199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9BD98075-BFC1-BE9C-7FB7-23FE55E433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9176406" y="3835311"/>
              <a:ext cx="123362" cy="5928176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DF70037C-BB6B-3525-0DB0-F49A88B2E78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559996" y="366674"/>
            <a:ext cx="7895969" cy="1342754"/>
          </a:xfrm>
          <a:prstGeom prst="rect">
            <a:avLst/>
          </a:prstGeom>
        </p:spPr>
        <p:txBody>
          <a:bodyPr vert="horz" lIns="0" tIns="0" rIns="0" bIns="0" rtlCol="0" anchorCtr="0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3800" b="1" dirty="0">
                <a:solidFill>
                  <a:srgbClr val="5A330C"/>
                </a:solidFill>
                <a:latin typeface="Corbel" panose="020B0503020204020204" pitchFamily="34" charset="0"/>
              </a:rPr>
              <a:t>Tangenziale San Leonardo, Parma</a:t>
            </a:r>
          </a:p>
          <a:p>
            <a:pPr algn="ctr"/>
            <a:endParaRPr lang="it-IT" sz="3600" dirty="0"/>
          </a:p>
        </p:txBody>
      </p:sp>
    </p:spTree>
    <p:extLst>
      <p:ext uri="{BB962C8B-B14F-4D97-AF65-F5344CB8AC3E}">
        <p14:creationId xmlns:p14="http://schemas.microsoft.com/office/powerpoint/2010/main" val="1475820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F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1FD67D68-9B83-C338-8342-3348D8F223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5025" y="6737718"/>
            <a:ext cx="12207200" cy="123363"/>
            <a:chOff x="-5025" y="6737718"/>
            <a:chExt cx="12207200" cy="123363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1E397F34-6B84-0D3B-0F29-B1D134B3B8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6036894" y="695800"/>
              <a:ext cx="123362" cy="12207199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9BD98075-BFC1-BE9C-7FB7-23FE55E433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9176406" y="3835311"/>
              <a:ext cx="123362" cy="5928176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DF70037C-BB6B-3525-0DB0-F49A88B2E78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559996" y="366674"/>
            <a:ext cx="7072007" cy="1342754"/>
          </a:xfrm>
          <a:prstGeom prst="rect">
            <a:avLst/>
          </a:prstGeom>
        </p:spPr>
        <p:txBody>
          <a:bodyPr vert="horz" lIns="0" tIns="0" rIns="0" bIns="0" rtlCol="0" anchorCtr="0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3800" b="1" dirty="0">
                <a:solidFill>
                  <a:srgbClr val="5A330C"/>
                </a:solidFill>
                <a:latin typeface="Corbel" panose="020B0503020204020204" pitchFamily="34" charset="0"/>
              </a:rPr>
              <a:t>I SE individuati</a:t>
            </a:r>
          </a:p>
          <a:p>
            <a:pPr algn="ctr"/>
            <a:endParaRPr lang="it-IT" sz="3600" dirty="0"/>
          </a:p>
        </p:txBody>
      </p:sp>
      <p:graphicFrame>
        <p:nvGraphicFramePr>
          <p:cNvPr id="3" name="Tabella 2">
            <a:extLst>
              <a:ext uri="{FF2B5EF4-FFF2-40B4-BE49-F238E27FC236}">
                <a16:creationId xmlns:a16="http://schemas.microsoft.com/office/drawing/2014/main" id="{630A264A-63E5-7543-769C-9C7B6D3D810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7246173"/>
              </p:ext>
            </p:extLst>
          </p:nvPr>
        </p:nvGraphicFramePr>
        <p:xfrm>
          <a:off x="1042587" y="1494491"/>
          <a:ext cx="9980545" cy="222504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2944800">
                  <a:extLst>
                    <a:ext uri="{9D8B030D-6E8A-4147-A177-3AD203B41FA5}">
                      <a16:colId xmlns:a16="http://schemas.microsoft.com/office/drawing/2014/main" val="528465259"/>
                    </a:ext>
                  </a:extLst>
                </a:gridCol>
                <a:gridCol w="1995673">
                  <a:extLst>
                    <a:ext uri="{9D8B030D-6E8A-4147-A177-3AD203B41FA5}">
                      <a16:colId xmlns:a16="http://schemas.microsoft.com/office/drawing/2014/main" val="949454275"/>
                    </a:ext>
                  </a:extLst>
                </a:gridCol>
                <a:gridCol w="2425223">
                  <a:extLst>
                    <a:ext uri="{9D8B030D-6E8A-4147-A177-3AD203B41FA5}">
                      <a16:colId xmlns:a16="http://schemas.microsoft.com/office/drawing/2014/main" val="2342542473"/>
                    </a:ext>
                  </a:extLst>
                </a:gridCol>
                <a:gridCol w="2614849">
                  <a:extLst>
                    <a:ext uri="{9D8B030D-6E8A-4147-A177-3AD203B41FA5}">
                      <a16:colId xmlns:a16="http://schemas.microsoft.com/office/drawing/2014/main" val="163594483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it-IT" dirty="0">
                        <a:solidFill>
                          <a:srgbClr val="5A330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>
                          <a:solidFill>
                            <a:srgbClr val="5A330C"/>
                          </a:solidFill>
                        </a:rPr>
                        <a:t>Parco della Vita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>
                          <a:solidFill>
                            <a:srgbClr val="5A330C"/>
                          </a:solidFill>
                        </a:rPr>
                        <a:t>Parco Gino Cervi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>
                          <a:solidFill>
                            <a:srgbClr val="5A330C"/>
                          </a:solidFill>
                        </a:rPr>
                        <a:t>Svincolo tangenziale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86088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b="1" dirty="0">
                          <a:solidFill>
                            <a:srgbClr val="5A330C"/>
                          </a:solidFill>
                        </a:rPr>
                        <a:t>Purificazione aria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>
                        <a:solidFill>
                          <a:srgbClr val="5A330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>
                        <a:solidFill>
                          <a:srgbClr val="5A330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>
                        <a:solidFill>
                          <a:srgbClr val="5A330C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7057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b="1" dirty="0">
                          <a:solidFill>
                            <a:srgbClr val="5A330C"/>
                          </a:solidFill>
                        </a:rPr>
                        <a:t>Regolazione clima globale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>
                        <a:solidFill>
                          <a:srgbClr val="5A330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>
                        <a:solidFill>
                          <a:srgbClr val="5A330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>
                        <a:solidFill>
                          <a:srgbClr val="5A330C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09654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b="1" dirty="0">
                          <a:solidFill>
                            <a:srgbClr val="5A330C"/>
                          </a:solidFill>
                        </a:rPr>
                        <a:t>Regolazione ruscellamento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>
                        <a:solidFill>
                          <a:srgbClr val="5A330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>
                        <a:solidFill>
                          <a:srgbClr val="5A330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>
                        <a:solidFill>
                          <a:srgbClr val="5A330C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52448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b="1" dirty="0">
                          <a:solidFill>
                            <a:srgbClr val="5A330C"/>
                          </a:solidFill>
                        </a:rPr>
                        <a:t>Riduzione rumore ferroviario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dirty="0">
                        <a:solidFill>
                          <a:srgbClr val="5A330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>
                        <a:solidFill>
                          <a:srgbClr val="5A330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dirty="0">
                        <a:solidFill>
                          <a:srgbClr val="5A330C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53478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b="1" dirty="0">
                          <a:solidFill>
                            <a:srgbClr val="5A330C"/>
                          </a:solidFill>
                        </a:rPr>
                        <a:t>Servizi estetico-ricreativi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>
                        <a:solidFill>
                          <a:srgbClr val="5A330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>
                        <a:solidFill>
                          <a:srgbClr val="5A330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dirty="0">
                        <a:solidFill>
                          <a:srgbClr val="5A330C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2601777"/>
                  </a:ext>
                </a:extLst>
              </a:tr>
            </a:tbl>
          </a:graphicData>
        </a:graphic>
      </p:graphicFrame>
      <p:pic>
        <p:nvPicPr>
          <p:cNvPr id="6" name="Immagine 5" descr="Immagine che contiene nero, design&#10;&#10;Descrizione generata automaticamente">
            <a:extLst>
              <a:ext uri="{FF2B5EF4-FFF2-40B4-BE49-F238E27FC236}">
                <a16:creationId xmlns:a16="http://schemas.microsoft.com/office/drawing/2014/main" id="{7E27577F-59D0-F392-0C21-20E30E96F2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708375" y="1955820"/>
            <a:ext cx="272778" cy="252000"/>
          </a:xfrm>
          <a:prstGeom prst="rect">
            <a:avLst/>
          </a:prstGeom>
        </p:spPr>
      </p:pic>
      <p:pic>
        <p:nvPicPr>
          <p:cNvPr id="8" name="Immagine 7" descr="Immagine che contiene nero, design&#10;&#10;Descrizione generata automaticamente">
            <a:extLst>
              <a:ext uri="{FF2B5EF4-FFF2-40B4-BE49-F238E27FC236}">
                <a16:creationId xmlns:a16="http://schemas.microsoft.com/office/drawing/2014/main" id="{FB0EC096-95F9-CDED-A33B-0DB1B8DEA1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708375" y="2274192"/>
            <a:ext cx="272778" cy="252000"/>
          </a:xfrm>
          <a:prstGeom prst="rect">
            <a:avLst/>
          </a:prstGeom>
        </p:spPr>
      </p:pic>
      <p:pic>
        <p:nvPicPr>
          <p:cNvPr id="9" name="Immagine 8" descr="Immagine che contiene nero, design&#10;&#10;Descrizione generata automaticamente">
            <a:extLst>
              <a:ext uri="{FF2B5EF4-FFF2-40B4-BE49-F238E27FC236}">
                <a16:creationId xmlns:a16="http://schemas.microsoft.com/office/drawing/2014/main" id="{54CE91CB-7A55-7D82-C837-89F0660B95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708375" y="2646584"/>
            <a:ext cx="272778" cy="252000"/>
          </a:xfrm>
          <a:prstGeom prst="rect">
            <a:avLst/>
          </a:prstGeom>
        </p:spPr>
      </p:pic>
      <p:pic>
        <p:nvPicPr>
          <p:cNvPr id="11" name="Immagine 10" descr="Immagine che contiene nero, design&#10;&#10;Descrizione generata automaticamente">
            <a:extLst>
              <a:ext uri="{FF2B5EF4-FFF2-40B4-BE49-F238E27FC236}">
                <a16:creationId xmlns:a16="http://schemas.microsoft.com/office/drawing/2014/main" id="{E6AB05CE-9D09-14F5-A097-888C3ABFFC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708375" y="3390058"/>
            <a:ext cx="272778" cy="252000"/>
          </a:xfrm>
          <a:prstGeom prst="rect">
            <a:avLst/>
          </a:prstGeom>
        </p:spPr>
      </p:pic>
      <p:pic>
        <p:nvPicPr>
          <p:cNvPr id="12" name="Immagine 11" descr="Immagine che contiene nero, design&#10;&#10;Descrizione generata automaticamente">
            <a:extLst>
              <a:ext uri="{FF2B5EF4-FFF2-40B4-BE49-F238E27FC236}">
                <a16:creationId xmlns:a16="http://schemas.microsoft.com/office/drawing/2014/main" id="{D0EE5F84-0992-A4A4-092A-ACE0D07824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938071" y="1955820"/>
            <a:ext cx="272778" cy="252000"/>
          </a:xfrm>
          <a:prstGeom prst="rect">
            <a:avLst/>
          </a:prstGeom>
        </p:spPr>
      </p:pic>
      <p:pic>
        <p:nvPicPr>
          <p:cNvPr id="13" name="Immagine 12" descr="Immagine che contiene nero, design&#10;&#10;Descrizione generata automaticamente">
            <a:extLst>
              <a:ext uri="{FF2B5EF4-FFF2-40B4-BE49-F238E27FC236}">
                <a16:creationId xmlns:a16="http://schemas.microsoft.com/office/drawing/2014/main" id="{365D1D2B-A33E-266C-F64C-243111E263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938071" y="2297743"/>
            <a:ext cx="272778" cy="252000"/>
          </a:xfrm>
          <a:prstGeom prst="rect">
            <a:avLst/>
          </a:prstGeom>
        </p:spPr>
      </p:pic>
      <p:pic>
        <p:nvPicPr>
          <p:cNvPr id="14" name="Immagine 13" descr="Immagine che contiene nero, design&#10;&#10;Descrizione generata automaticamente">
            <a:extLst>
              <a:ext uri="{FF2B5EF4-FFF2-40B4-BE49-F238E27FC236}">
                <a16:creationId xmlns:a16="http://schemas.microsoft.com/office/drawing/2014/main" id="{F2F547F1-D244-359C-1336-4C5F7D0EFC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938071" y="2674384"/>
            <a:ext cx="272778" cy="252000"/>
          </a:xfrm>
          <a:prstGeom prst="rect">
            <a:avLst/>
          </a:prstGeom>
        </p:spPr>
      </p:pic>
      <p:pic>
        <p:nvPicPr>
          <p:cNvPr id="15" name="Immagine 14" descr="Immagine che contiene nero, design&#10;&#10;Descrizione generata automaticamente">
            <a:extLst>
              <a:ext uri="{FF2B5EF4-FFF2-40B4-BE49-F238E27FC236}">
                <a16:creationId xmlns:a16="http://schemas.microsoft.com/office/drawing/2014/main" id="{84FF13E9-A3BF-5898-79B1-F6AFD040C1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938071" y="3084851"/>
            <a:ext cx="272778" cy="252000"/>
          </a:xfrm>
          <a:prstGeom prst="rect">
            <a:avLst/>
          </a:prstGeom>
        </p:spPr>
      </p:pic>
      <p:pic>
        <p:nvPicPr>
          <p:cNvPr id="16" name="Immagine 15" descr="Immagine che contiene nero, design&#10;&#10;Descrizione generata automaticamente">
            <a:extLst>
              <a:ext uri="{FF2B5EF4-FFF2-40B4-BE49-F238E27FC236}">
                <a16:creationId xmlns:a16="http://schemas.microsoft.com/office/drawing/2014/main" id="{5A013B50-8045-1994-6EC2-AA5BEA76F1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938071" y="3446327"/>
            <a:ext cx="272778" cy="252000"/>
          </a:xfrm>
          <a:prstGeom prst="rect">
            <a:avLst/>
          </a:prstGeom>
        </p:spPr>
      </p:pic>
      <p:pic>
        <p:nvPicPr>
          <p:cNvPr id="17" name="Immagine 16" descr="Immagine che contiene nero, design&#10;&#10;Descrizione generata automaticamente">
            <a:extLst>
              <a:ext uri="{FF2B5EF4-FFF2-40B4-BE49-F238E27FC236}">
                <a16:creationId xmlns:a16="http://schemas.microsoft.com/office/drawing/2014/main" id="{86579B2B-9053-64A7-945B-B698CF25B1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9495614" y="1955820"/>
            <a:ext cx="272778" cy="252000"/>
          </a:xfrm>
          <a:prstGeom prst="rect">
            <a:avLst/>
          </a:prstGeom>
        </p:spPr>
      </p:pic>
      <p:pic>
        <p:nvPicPr>
          <p:cNvPr id="21" name="Immagine 20" descr="Immagine che contiene nero, design&#10;&#10;Descrizione generata automaticamente">
            <a:extLst>
              <a:ext uri="{FF2B5EF4-FFF2-40B4-BE49-F238E27FC236}">
                <a16:creationId xmlns:a16="http://schemas.microsoft.com/office/drawing/2014/main" id="{E01CB192-BBF7-91F8-16B6-3970C03A37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9495614" y="2325877"/>
            <a:ext cx="272778" cy="252000"/>
          </a:xfrm>
          <a:prstGeom prst="rect">
            <a:avLst/>
          </a:prstGeom>
        </p:spPr>
      </p:pic>
      <p:pic>
        <p:nvPicPr>
          <p:cNvPr id="22" name="Immagine 21" descr="Immagine che contiene nero, design&#10;&#10;Descrizione generata automaticamente">
            <a:extLst>
              <a:ext uri="{FF2B5EF4-FFF2-40B4-BE49-F238E27FC236}">
                <a16:creationId xmlns:a16="http://schemas.microsoft.com/office/drawing/2014/main" id="{AFEC6B35-DE52-1687-8887-5E4C9A896D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9495614" y="2674384"/>
            <a:ext cx="272778" cy="252000"/>
          </a:xfrm>
          <a:prstGeom prst="rect">
            <a:avLst/>
          </a:prstGeom>
        </p:spPr>
      </p:pic>
      <p:pic>
        <p:nvPicPr>
          <p:cNvPr id="24" name="Immagine 23" descr="Immagine che contiene nero, oscurità&#10;&#10;Descrizione generata automaticamente">
            <a:extLst>
              <a:ext uri="{FF2B5EF4-FFF2-40B4-BE49-F238E27FC236}">
                <a16:creationId xmlns:a16="http://schemas.microsoft.com/office/drawing/2014/main" id="{846491D1-DA48-E347-0E62-E8BF374EB4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4708375" y="3009225"/>
            <a:ext cx="252000" cy="252000"/>
          </a:xfrm>
          <a:prstGeom prst="rect">
            <a:avLst/>
          </a:prstGeom>
        </p:spPr>
      </p:pic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E02D933A-A69C-FDD9-CB7D-70E34BA961D1}"/>
              </a:ext>
            </a:extLst>
          </p:cNvPr>
          <p:cNvSpPr txBox="1"/>
          <p:nvPr/>
        </p:nvSpPr>
        <p:spPr>
          <a:xfrm>
            <a:off x="4708375" y="6989689"/>
            <a:ext cx="3792523" cy="252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900">
                <a:hlinkClick r:id="rId5" tooltip="https://www.pngall.com/x-letter-png/download/43965"/>
              </a:rPr>
              <a:t>Questa foto</a:t>
            </a:r>
            <a:r>
              <a:rPr lang="it-IT" sz="900"/>
              <a:t> di Autore sconosciuto è concesso in licenza da </a:t>
            </a:r>
            <a:r>
              <a:rPr lang="it-IT" sz="900">
                <a:hlinkClick r:id="rId6" tooltip="https://creativecommons.org/licenses/by-nc/3.0/"/>
              </a:rPr>
              <a:t>CC BY-NC</a:t>
            </a:r>
            <a:endParaRPr lang="it-IT" sz="900"/>
          </a:p>
        </p:txBody>
      </p:sp>
      <p:pic>
        <p:nvPicPr>
          <p:cNvPr id="26" name="Immagine 25" descr="Immagine che contiene nero, oscurità&#10;&#10;Descrizione generata automaticamente">
            <a:extLst>
              <a:ext uri="{FF2B5EF4-FFF2-40B4-BE49-F238E27FC236}">
                <a16:creationId xmlns:a16="http://schemas.microsoft.com/office/drawing/2014/main" id="{352E84BE-F05D-90DF-2BF3-5BC81E4B49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9506003" y="3024206"/>
            <a:ext cx="252000" cy="252000"/>
          </a:xfrm>
          <a:prstGeom prst="rect">
            <a:avLst/>
          </a:prstGeom>
        </p:spPr>
      </p:pic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877B356D-3A67-80FA-120A-60D761146CEF}"/>
              </a:ext>
            </a:extLst>
          </p:cNvPr>
          <p:cNvSpPr txBox="1"/>
          <p:nvPr/>
        </p:nvSpPr>
        <p:spPr>
          <a:xfrm>
            <a:off x="9506003" y="6929044"/>
            <a:ext cx="3792523" cy="252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900">
                <a:hlinkClick r:id="rId5" tooltip="https://www.pngall.com/x-letter-png/download/43965"/>
              </a:rPr>
              <a:t>Questa foto</a:t>
            </a:r>
            <a:r>
              <a:rPr lang="it-IT" sz="900"/>
              <a:t> di Autore sconosciuto è concesso in licenza da </a:t>
            </a:r>
            <a:r>
              <a:rPr lang="it-IT" sz="900">
                <a:hlinkClick r:id="rId6" tooltip="https://creativecommons.org/licenses/by-nc/3.0/"/>
              </a:rPr>
              <a:t>CC BY-NC</a:t>
            </a:r>
            <a:endParaRPr lang="it-IT" sz="900"/>
          </a:p>
        </p:txBody>
      </p:sp>
      <p:pic>
        <p:nvPicPr>
          <p:cNvPr id="28" name="Immagine 27" descr="Immagine che contiene nero, oscurità&#10;&#10;Descrizione generata automaticamente">
            <a:extLst>
              <a:ext uri="{FF2B5EF4-FFF2-40B4-BE49-F238E27FC236}">
                <a16:creationId xmlns:a16="http://schemas.microsoft.com/office/drawing/2014/main" id="{64499E33-C43E-52D0-84FC-C80E9D33A7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9506003" y="3427207"/>
            <a:ext cx="252000" cy="252000"/>
          </a:xfrm>
          <a:prstGeom prst="rect">
            <a:avLst/>
          </a:prstGeom>
        </p:spPr>
      </p:pic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CE216BD0-7BFC-7C91-18DE-712A0F1175E4}"/>
              </a:ext>
            </a:extLst>
          </p:cNvPr>
          <p:cNvSpPr txBox="1"/>
          <p:nvPr/>
        </p:nvSpPr>
        <p:spPr>
          <a:xfrm>
            <a:off x="9506003" y="7332045"/>
            <a:ext cx="3792523" cy="252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900">
                <a:hlinkClick r:id="rId5" tooltip="https://www.pngall.com/x-letter-png/download/43965"/>
              </a:rPr>
              <a:t>Questa foto</a:t>
            </a:r>
            <a:r>
              <a:rPr lang="it-IT" sz="900"/>
              <a:t> di Autore sconosciuto è concesso in licenza da </a:t>
            </a:r>
            <a:r>
              <a:rPr lang="it-IT" sz="900">
                <a:hlinkClick r:id="rId6" tooltip="https://creativecommons.org/licenses/by-nc/3.0/"/>
              </a:rPr>
              <a:t>CC BY-NC</a:t>
            </a:r>
            <a:endParaRPr lang="it-IT" sz="900"/>
          </a:p>
        </p:txBody>
      </p:sp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9E79B83D-4387-7AA6-D84F-27BF399FAA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0145" y="3965923"/>
            <a:ext cx="4324619" cy="2298965"/>
          </a:xfrm>
        </p:spPr>
        <p:txBody>
          <a:bodyPr>
            <a:noAutofit/>
          </a:bodyPr>
          <a:lstStyle/>
          <a:p>
            <a:pPr algn="l">
              <a:lnSpc>
                <a:spcPct val="150000"/>
              </a:lnSpc>
            </a:pPr>
            <a:r>
              <a:rPr lang="it-IT" sz="1400" b="0" i="0" u="none" strike="noStrike" baseline="0" dirty="0">
                <a:latin typeface="Tahoma" panose="020B0604030504040204" pitchFamily="34" charset="0"/>
              </a:rPr>
              <a:t>rimozione PM10;</a:t>
            </a:r>
          </a:p>
          <a:p>
            <a:pPr algn="l">
              <a:lnSpc>
                <a:spcPct val="150000"/>
              </a:lnSpc>
            </a:pPr>
            <a:r>
              <a:rPr lang="it-IT" sz="1400" b="0" i="0" u="none" strike="noStrike" baseline="0" dirty="0">
                <a:latin typeface="Tahoma" panose="020B0604030504040204" pitchFamily="34" charset="0"/>
              </a:rPr>
              <a:t>riduzione O3 (ozono)</a:t>
            </a:r>
          </a:p>
          <a:p>
            <a:pPr algn="l">
              <a:lnSpc>
                <a:spcPct val="150000"/>
              </a:lnSpc>
            </a:pPr>
            <a:r>
              <a:rPr lang="it-IT" sz="1400" b="0" i="0" u="none" strike="noStrike" baseline="0" dirty="0">
                <a:latin typeface="Tahoma" panose="020B0604030504040204" pitchFamily="34" charset="0"/>
              </a:rPr>
              <a:t>riduzione biossido di azoto</a:t>
            </a:r>
          </a:p>
          <a:p>
            <a:pPr algn="l">
              <a:lnSpc>
                <a:spcPct val="150000"/>
              </a:lnSpc>
            </a:pPr>
            <a:r>
              <a:rPr lang="it-IT" sz="1400" b="0" i="0" u="none" strike="noStrike" baseline="0" dirty="0">
                <a:latin typeface="Tahoma" panose="020B0604030504040204" pitchFamily="34" charset="0"/>
              </a:rPr>
              <a:t>riduzione biossido di zolfo</a:t>
            </a:r>
          </a:p>
          <a:p>
            <a:pPr algn="l">
              <a:lnSpc>
                <a:spcPct val="150000"/>
              </a:lnSpc>
            </a:pPr>
            <a:r>
              <a:rPr lang="it-IT" sz="1400" b="0" i="0" u="none" strike="noStrike" baseline="0" dirty="0">
                <a:latin typeface="Tahoma" panose="020B0604030504040204" pitchFamily="34" charset="0"/>
              </a:rPr>
              <a:t>sequestro e stoccaggio del carbonio, al netto delle emissioni calcolate con la LCA	</a:t>
            </a:r>
            <a:endParaRPr lang="it-IT" sz="1400" dirty="0"/>
          </a:p>
        </p:txBody>
      </p:sp>
      <p:sp>
        <p:nvSpPr>
          <p:cNvPr id="7" name="Segnaposto contenuto 4">
            <a:extLst>
              <a:ext uri="{FF2B5EF4-FFF2-40B4-BE49-F238E27FC236}">
                <a16:creationId xmlns:a16="http://schemas.microsoft.com/office/drawing/2014/main" id="{D34B4F45-47C2-52B4-CD1C-299AD092FBBC}"/>
              </a:ext>
            </a:extLst>
          </p:cNvPr>
          <p:cNvSpPr txBox="1">
            <a:spLocks/>
          </p:cNvSpPr>
          <p:nvPr/>
        </p:nvSpPr>
        <p:spPr>
          <a:xfrm>
            <a:off x="5307384" y="3965923"/>
            <a:ext cx="5966867" cy="22989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it-IT" sz="1400" dirty="0">
                <a:latin typeface="Tahoma" panose="020B0604030504040204" pitchFamily="34" charset="0"/>
              </a:rPr>
              <a:t>mitigazione del </a:t>
            </a:r>
            <a:r>
              <a:rPr lang="it-IT" sz="1400" dirty="0" err="1">
                <a:latin typeface="Tahoma" panose="020B0604030504040204" pitchFamily="34" charset="0"/>
              </a:rPr>
              <a:t>run</a:t>
            </a:r>
            <a:r>
              <a:rPr lang="it-IT" sz="1400" dirty="0">
                <a:latin typeface="Tahoma" panose="020B0604030504040204" pitchFamily="34" charset="0"/>
              </a:rPr>
              <a:t>-off idrico </a:t>
            </a:r>
          </a:p>
          <a:p>
            <a:pPr>
              <a:lnSpc>
                <a:spcPct val="150000"/>
              </a:lnSpc>
            </a:pPr>
            <a:r>
              <a:rPr lang="it-IT" sz="1400" dirty="0">
                <a:latin typeface="Tahoma" panose="020B0604030504040204" pitchFamily="34" charset="0"/>
              </a:rPr>
              <a:t>regolazione della temperatura</a:t>
            </a:r>
          </a:p>
          <a:p>
            <a:pPr>
              <a:lnSpc>
                <a:spcPct val="150000"/>
              </a:lnSpc>
            </a:pPr>
            <a:r>
              <a:rPr lang="it-IT" sz="1400" dirty="0">
                <a:latin typeface="Tahoma" panose="020B0604030504040204" pitchFamily="34" charset="0"/>
              </a:rPr>
              <a:t>servizi ricreativi</a:t>
            </a:r>
          </a:p>
          <a:p>
            <a:pPr>
              <a:lnSpc>
                <a:spcPct val="150000"/>
              </a:lnSpc>
            </a:pPr>
            <a:r>
              <a:rPr lang="it-IT" sz="1400" dirty="0">
                <a:latin typeface="Tahoma" panose="020B0604030504040204" pitchFamily="34" charset="0"/>
              </a:rPr>
              <a:t>valore estetico e aumento del valore degli immobili</a:t>
            </a:r>
            <a:endParaRPr lang="it-IT" sz="1400" dirty="0"/>
          </a:p>
        </p:txBody>
      </p:sp>
    </p:spTree>
    <p:extLst>
      <p:ext uri="{BB962C8B-B14F-4D97-AF65-F5344CB8AC3E}">
        <p14:creationId xmlns:p14="http://schemas.microsoft.com/office/powerpoint/2010/main" val="2737025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AA775E26-3375-416D-81CD-EFE6E8C9BF85}"/>
              </a:ext>
            </a:extLst>
          </p:cNvPr>
          <p:cNvSpPr txBox="1"/>
          <p:nvPr/>
        </p:nvSpPr>
        <p:spPr>
          <a:xfrm>
            <a:off x="1603129" y="3073126"/>
            <a:ext cx="89857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800" b="1" i="1" dirty="0">
                <a:solidFill>
                  <a:srgbClr val="5A330C"/>
                </a:solidFill>
                <a:latin typeface="Corbel" panose="020B0503020204020204" pitchFamily="34" charset="0"/>
              </a:rPr>
              <a:t>Grazie per l’attenzione</a:t>
            </a:r>
          </a:p>
          <a:p>
            <a:pPr algn="ctr"/>
            <a:endParaRPr lang="it-IT" sz="2400" b="1" i="1" dirty="0">
              <a:solidFill>
                <a:srgbClr val="5A330C"/>
              </a:solidFill>
              <a:latin typeface="Corbel" panose="020B0503020204020204" pitchFamily="34" charset="0"/>
            </a:endParaRPr>
          </a:p>
        </p:txBody>
      </p:sp>
      <p:pic>
        <p:nvPicPr>
          <p:cNvPr id="5" name="Elemento grafico 4" descr="Foglia con riempimento a tinta unita">
            <a:extLst>
              <a:ext uri="{FF2B5EF4-FFF2-40B4-BE49-F238E27FC236}">
                <a16:creationId xmlns:a16="http://schemas.microsoft.com/office/drawing/2014/main" id="{546038A6-6942-4637-9DFD-F2C45EBDE9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50115" y="657511"/>
            <a:ext cx="2091765" cy="2091765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6FC96C08-7496-A2FF-EEEC-E76DC91A0A71}"/>
              </a:ext>
            </a:extLst>
          </p:cNvPr>
          <p:cNvSpPr txBox="1"/>
          <p:nvPr/>
        </p:nvSpPr>
        <p:spPr>
          <a:xfrm>
            <a:off x="1603128" y="4090231"/>
            <a:ext cx="89857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600" b="1" i="1" dirty="0">
                <a:solidFill>
                  <a:srgbClr val="5A330C"/>
                </a:solidFill>
                <a:latin typeface="Corbel" panose="020B0503020204020204" pitchFamily="34" charset="0"/>
              </a:rPr>
              <a:t>Dott. For. Antonio Mortali</a:t>
            </a:r>
          </a:p>
          <a:p>
            <a:pPr algn="r"/>
            <a:r>
              <a:rPr lang="it-IT" sz="1600" b="1" i="1" dirty="0">
                <a:solidFill>
                  <a:srgbClr val="5A330C"/>
                </a:solidFill>
                <a:latin typeface="Corbel" panose="020B0503020204020204" pitchFamily="34" charset="0"/>
              </a:rPr>
              <a:t>Consorzio Kilometroverde Parma</a:t>
            </a:r>
          </a:p>
          <a:p>
            <a:pPr algn="ctr"/>
            <a:endParaRPr lang="it-IT" sz="2400" b="1" i="1" dirty="0">
              <a:solidFill>
                <a:srgbClr val="5A330C"/>
              </a:solidFill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0313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F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Rectangle 36">
            <a:extLst>
              <a:ext uri="{FF2B5EF4-FFF2-40B4-BE49-F238E27FC236}">
                <a16:creationId xmlns:a16="http://schemas.microsoft.com/office/drawing/2014/main" id="{24D46527-8963-4773-8769-07E6ACE084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4" name="Titolo 1">
            <a:extLst>
              <a:ext uri="{FF2B5EF4-FFF2-40B4-BE49-F238E27FC236}">
                <a16:creationId xmlns:a16="http://schemas.microsoft.com/office/drawing/2014/main" id="{4819BE03-D456-409F-8D9F-10ECBF0AE24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66339" y="365125"/>
            <a:ext cx="5257800" cy="1325563"/>
          </a:xfrm>
          <a:prstGeom prst="rect">
            <a:avLst/>
          </a:prstGeom>
        </p:spPr>
        <p:txBody>
          <a:bodyPr vert="horz" lIns="0" tIns="0" rIns="0" bIns="0" rtlCol="0" anchorCtr="0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b="1" dirty="0">
                <a:solidFill>
                  <a:srgbClr val="5A330C"/>
                </a:solidFill>
                <a:latin typeface="Corbel" panose="020B0503020204020204" pitchFamily="34" charset="0"/>
              </a:rPr>
              <a:t>Mission</a:t>
            </a:r>
          </a:p>
          <a:p>
            <a:endParaRPr lang="it-IT" dirty="0"/>
          </a:p>
        </p:txBody>
      </p:sp>
      <p:pic>
        <p:nvPicPr>
          <p:cNvPr id="23" name="Picture 10">
            <a:extLst>
              <a:ext uri="{FF2B5EF4-FFF2-40B4-BE49-F238E27FC236}">
                <a16:creationId xmlns:a16="http://schemas.microsoft.com/office/drawing/2014/main" id="{A098B4E7-9749-B5B6-672C-89E7F6A00B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11000" y="2814020"/>
            <a:ext cx="3447577" cy="2987900"/>
          </a:xfrm>
          <a:custGeom>
            <a:avLst/>
            <a:gdLst/>
            <a:ahLst/>
            <a:cxnLst/>
            <a:rect l="l" t="t" r="r" b="b"/>
            <a:pathLst>
              <a:path w="4643496" h="5550370">
                <a:moveTo>
                  <a:pt x="81586" y="0"/>
                </a:moveTo>
                <a:lnTo>
                  <a:pt x="4561910" y="0"/>
                </a:lnTo>
                <a:cubicBezTo>
                  <a:pt x="4606969" y="0"/>
                  <a:pt x="4643496" y="36527"/>
                  <a:pt x="4643496" y="81586"/>
                </a:cubicBezTo>
                <a:lnTo>
                  <a:pt x="4643496" y="5468784"/>
                </a:lnTo>
                <a:cubicBezTo>
                  <a:pt x="4643496" y="5513843"/>
                  <a:pt x="4606969" y="5550370"/>
                  <a:pt x="4561910" y="5550370"/>
                </a:cubicBezTo>
                <a:lnTo>
                  <a:pt x="81586" y="5550370"/>
                </a:lnTo>
                <a:cubicBezTo>
                  <a:pt x="36527" y="5550370"/>
                  <a:pt x="0" y="5513843"/>
                  <a:pt x="0" y="5468784"/>
                </a:cubicBezTo>
                <a:lnTo>
                  <a:pt x="0" y="81586"/>
                </a:lnTo>
                <a:cubicBezTo>
                  <a:pt x="0" y="36527"/>
                  <a:pt x="36527" y="0"/>
                  <a:pt x="81586" y="0"/>
                </a:cubicBezTo>
                <a:close/>
              </a:path>
            </a:pathLst>
          </a:custGeom>
        </p:spPr>
      </p:pic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EB1B832-2506-4C2E-BDDB-BAAF8D9261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825625"/>
            <a:ext cx="5257800" cy="4351338"/>
          </a:xfrm>
        </p:spPr>
        <p:txBody>
          <a:bodyPr>
            <a:normAutofit/>
          </a:bodyPr>
          <a:lstStyle/>
          <a:p>
            <a:pPr marL="0" indent="0" algn="just" fontAlgn="base">
              <a:buNone/>
            </a:pPr>
            <a:r>
              <a:rPr lang="it-IT" sz="2200" dirty="0">
                <a:solidFill>
                  <a:srgbClr val="5A330C"/>
                </a:solidFill>
                <a:latin typeface="Corbel" panose="020B0503020204020204" pitchFamily="34" charset="0"/>
              </a:rPr>
              <a:t>La mission del Consorzio è quella di creare boschi permanenti nel territorio di Parma e Provincia, per la riqualificazione delle aree urbane ed extra-urbane. La creazione di boschi permanenti potrebbe essere seguito come modello di buona pratica di cura del territorio. </a:t>
            </a:r>
          </a:p>
          <a:p>
            <a:pPr marL="0" indent="0" algn="just" fontAlgn="base">
              <a:buNone/>
            </a:pPr>
            <a:endParaRPr lang="it-IT" sz="2200" dirty="0">
              <a:solidFill>
                <a:srgbClr val="5A330C"/>
              </a:solidFill>
              <a:latin typeface="Corbel" panose="020B0503020204020204" pitchFamily="34" charset="0"/>
            </a:endParaRPr>
          </a:p>
          <a:p>
            <a:pPr marL="0" indent="0" algn="just" fontAlgn="base">
              <a:buNone/>
            </a:pPr>
            <a:r>
              <a:rPr lang="it-IT" sz="2200" dirty="0">
                <a:solidFill>
                  <a:srgbClr val="5A330C"/>
                </a:solidFill>
                <a:latin typeface="Corbel" panose="020B0503020204020204" pitchFamily="34" charset="0"/>
              </a:rPr>
              <a:t>Il Consorzio si propone di realizzare interventi e servizi volti al miglioramento delle condizioni dell’ambiente, del paesaggio e all’utilizzo razionale delle risorse naturali</a:t>
            </a:r>
          </a:p>
          <a:p>
            <a:pPr marL="0" indent="0" fontAlgn="base">
              <a:buNone/>
            </a:pPr>
            <a:endParaRPr lang="it-IT" sz="2200" b="1" dirty="0">
              <a:latin typeface="Corbel" panose="020B0503020204020204" pitchFamily="34" charset="0"/>
            </a:endParaRPr>
          </a:p>
        </p:txBody>
      </p:sp>
      <p:sp>
        <p:nvSpPr>
          <p:cNvPr id="39" name="Arc 38">
            <a:extLst>
              <a:ext uri="{FF2B5EF4-FFF2-40B4-BE49-F238E27FC236}">
                <a16:creationId xmlns:a16="http://schemas.microsoft.com/office/drawing/2014/main" id="{920E13D1-85D7-4BF3-9903-59216CB5AE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4365355" y="705367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8888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>
            <a:extLst>
              <a:ext uri="{FF2B5EF4-FFF2-40B4-BE49-F238E27FC236}">
                <a16:creationId xmlns:a16="http://schemas.microsoft.com/office/drawing/2014/main" id="{4819BE03-D456-409F-8D9F-10ECBF0AE24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826546"/>
            <a:ext cx="10515600" cy="1325563"/>
          </a:xfrm>
          <a:prstGeom prst="rect">
            <a:avLst/>
          </a:prstGeom>
        </p:spPr>
        <p:txBody>
          <a:bodyPr vert="horz" wrap="square" lIns="0" tIns="0" rIns="0" bIns="0" rtlCol="0" anchor="t" anchorCtr="0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90000"/>
              </a:lnSpc>
            </a:pPr>
            <a:r>
              <a:rPr lang="it-IT" b="1" dirty="0">
                <a:solidFill>
                  <a:srgbClr val="5A330C"/>
                </a:solidFill>
                <a:latin typeface="Corbel" panose="020B0503020204020204" pitchFamily="34" charset="0"/>
              </a:rPr>
              <a:t>A che punto siamo?</a:t>
            </a:r>
          </a:p>
          <a:p>
            <a:pPr>
              <a:lnSpc>
                <a:spcPct val="90000"/>
              </a:lnSpc>
            </a:pPr>
            <a:endParaRPr lang="it-IT" dirty="0"/>
          </a:p>
        </p:txBody>
      </p:sp>
      <p:pic>
        <p:nvPicPr>
          <p:cNvPr id="5" name="Elemento grafico 4" descr="Albero caducifoglio con riempimento a tinta unita">
            <a:extLst>
              <a:ext uri="{FF2B5EF4-FFF2-40B4-BE49-F238E27FC236}">
                <a16:creationId xmlns:a16="http://schemas.microsoft.com/office/drawing/2014/main" id="{C092D6C4-6F7E-4C63-B5D2-8A4731B867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92113" y="2215538"/>
            <a:ext cx="1568824" cy="1568824"/>
          </a:xfrm>
          <a:prstGeom prst="rect">
            <a:avLst/>
          </a:prstGeom>
        </p:spPr>
      </p:pic>
      <p:pic>
        <p:nvPicPr>
          <p:cNvPr id="6" name="Elemento grafico 5" descr="Albero caducifoglio con riempimento a tinta unita">
            <a:extLst>
              <a:ext uri="{FF2B5EF4-FFF2-40B4-BE49-F238E27FC236}">
                <a16:creationId xmlns:a16="http://schemas.microsoft.com/office/drawing/2014/main" id="{0B9A5005-DC0B-4146-8211-92F8EA1E75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40583" y="2215538"/>
            <a:ext cx="1568824" cy="1568824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8EB0FDBB-BF6C-4CE1-8913-E641A2B53342}"/>
              </a:ext>
            </a:extLst>
          </p:cNvPr>
          <p:cNvSpPr txBox="1"/>
          <p:nvPr/>
        </p:nvSpPr>
        <p:spPr>
          <a:xfrm>
            <a:off x="1759610" y="2554319"/>
            <a:ext cx="9627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bg1"/>
                </a:solidFill>
              </a:rPr>
              <a:t>60.668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3903F6A5-03C7-479F-A14B-360DAB066356}"/>
              </a:ext>
            </a:extLst>
          </p:cNvPr>
          <p:cNvSpPr txBox="1"/>
          <p:nvPr/>
        </p:nvSpPr>
        <p:spPr>
          <a:xfrm>
            <a:off x="9192597" y="2567189"/>
            <a:ext cx="9627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chemeClr val="bg1"/>
                </a:solidFill>
              </a:rPr>
              <a:t>t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122C6F7F-8867-4711-8CA6-EBD70C17A510}"/>
              </a:ext>
            </a:extLst>
          </p:cNvPr>
          <p:cNvSpPr txBox="1"/>
          <p:nvPr/>
        </p:nvSpPr>
        <p:spPr>
          <a:xfrm>
            <a:off x="5414704" y="2538460"/>
            <a:ext cx="9627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chemeClr val="bg1"/>
                </a:solidFill>
              </a:rPr>
              <a:t>60,8</a:t>
            </a:r>
          </a:p>
        </p:txBody>
      </p:sp>
      <p:cxnSp>
        <p:nvCxnSpPr>
          <p:cNvPr id="14" name="Connettore diritto 13">
            <a:extLst>
              <a:ext uri="{FF2B5EF4-FFF2-40B4-BE49-F238E27FC236}">
                <a16:creationId xmlns:a16="http://schemas.microsoft.com/office/drawing/2014/main" id="{558F4ACE-40C0-468B-9F36-46F7544E10C4}"/>
              </a:ext>
            </a:extLst>
          </p:cNvPr>
          <p:cNvCxnSpPr/>
          <p:nvPr/>
        </p:nvCxnSpPr>
        <p:spPr>
          <a:xfrm>
            <a:off x="45456" y="3720933"/>
            <a:ext cx="2362200" cy="0"/>
          </a:xfrm>
          <a:prstGeom prst="line">
            <a:avLst/>
          </a:prstGeom>
          <a:ln>
            <a:solidFill>
              <a:srgbClr val="6186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diritto 14">
            <a:extLst>
              <a:ext uri="{FF2B5EF4-FFF2-40B4-BE49-F238E27FC236}">
                <a16:creationId xmlns:a16="http://schemas.microsoft.com/office/drawing/2014/main" id="{A295C67B-B37D-437B-9724-F26BCDE88249}"/>
              </a:ext>
            </a:extLst>
          </p:cNvPr>
          <p:cNvCxnSpPr/>
          <p:nvPr/>
        </p:nvCxnSpPr>
        <p:spPr>
          <a:xfrm>
            <a:off x="9427170" y="3720933"/>
            <a:ext cx="2362200" cy="0"/>
          </a:xfrm>
          <a:prstGeom prst="line">
            <a:avLst/>
          </a:prstGeom>
          <a:ln>
            <a:solidFill>
              <a:srgbClr val="6186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diritto 15">
            <a:extLst>
              <a:ext uri="{FF2B5EF4-FFF2-40B4-BE49-F238E27FC236}">
                <a16:creationId xmlns:a16="http://schemas.microsoft.com/office/drawing/2014/main" id="{4EDFF7FC-36F7-46FE-AF8E-9ABE4B6BDFC8}"/>
              </a:ext>
            </a:extLst>
          </p:cNvPr>
          <p:cNvCxnSpPr/>
          <p:nvPr/>
        </p:nvCxnSpPr>
        <p:spPr>
          <a:xfrm>
            <a:off x="7080134" y="3720933"/>
            <a:ext cx="2362200" cy="0"/>
          </a:xfrm>
          <a:prstGeom prst="line">
            <a:avLst/>
          </a:prstGeom>
          <a:ln>
            <a:solidFill>
              <a:srgbClr val="6186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diritto 16">
            <a:extLst>
              <a:ext uri="{FF2B5EF4-FFF2-40B4-BE49-F238E27FC236}">
                <a16:creationId xmlns:a16="http://schemas.microsoft.com/office/drawing/2014/main" id="{6E44C7C7-CAC6-4F80-A195-7C0F96F5D34E}"/>
              </a:ext>
            </a:extLst>
          </p:cNvPr>
          <p:cNvCxnSpPr/>
          <p:nvPr/>
        </p:nvCxnSpPr>
        <p:spPr>
          <a:xfrm>
            <a:off x="4717934" y="3720933"/>
            <a:ext cx="2362200" cy="0"/>
          </a:xfrm>
          <a:prstGeom prst="line">
            <a:avLst/>
          </a:prstGeom>
          <a:ln>
            <a:solidFill>
              <a:srgbClr val="6186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diritto 17">
            <a:extLst>
              <a:ext uri="{FF2B5EF4-FFF2-40B4-BE49-F238E27FC236}">
                <a16:creationId xmlns:a16="http://schemas.microsoft.com/office/drawing/2014/main" id="{AD1EB8F0-12A2-4D78-9DA3-A801E511BCF5}"/>
              </a:ext>
            </a:extLst>
          </p:cNvPr>
          <p:cNvCxnSpPr/>
          <p:nvPr/>
        </p:nvCxnSpPr>
        <p:spPr>
          <a:xfrm>
            <a:off x="2407656" y="3720933"/>
            <a:ext cx="2362200" cy="0"/>
          </a:xfrm>
          <a:prstGeom prst="line">
            <a:avLst/>
          </a:prstGeom>
          <a:ln>
            <a:solidFill>
              <a:srgbClr val="6186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ttore diritto 18">
            <a:extLst>
              <a:ext uri="{FF2B5EF4-FFF2-40B4-BE49-F238E27FC236}">
                <a16:creationId xmlns:a16="http://schemas.microsoft.com/office/drawing/2014/main" id="{F45883ED-1822-4463-8DD6-18684D40067E}"/>
              </a:ext>
            </a:extLst>
          </p:cNvPr>
          <p:cNvCxnSpPr/>
          <p:nvPr/>
        </p:nvCxnSpPr>
        <p:spPr>
          <a:xfrm>
            <a:off x="11459308" y="3720933"/>
            <a:ext cx="2362200" cy="0"/>
          </a:xfrm>
          <a:prstGeom prst="line">
            <a:avLst/>
          </a:prstGeom>
          <a:ln>
            <a:solidFill>
              <a:srgbClr val="6186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7D044AD2-D9D5-4F56-BA85-6258FE94C6AB}"/>
              </a:ext>
            </a:extLst>
          </p:cNvPr>
          <p:cNvSpPr txBox="1"/>
          <p:nvPr/>
        </p:nvSpPr>
        <p:spPr>
          <a:xfrm>
            <a:off x="4972065" y="3882512"/>
            <a:ext cx="190586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500" i="1" dirty="0">
                <a:solidFill>
                  <a:srgbClr val="5A330C"/>
                </a:solidFill>
                <a:latin typeface="Corbel" panose="020B0503020204020204" pitchFamily="34" charset="0"/>
              </a:rPr>
              <a:t>Ettari riforestati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FF2C9ED6-5055-4910-A578-FB7C6DAB9AE1}"/>
              </a:ext>
            </a:extLst>
          </p:cNvPr>
          <p:cNvSpPr txBox="1"/>
          <p:nvPr/>
        </p:nvSpPr>
        <p:spPr>
          <a:xfrm>
            <a:off x="1226556" y="3882512"/>
            <a:ext cx="190586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500" i="1" dirty="0">
                <a:solidFill>
                  <a:srgbClr val="5A330C"/>
                </a:solidFill>
                <a:latin typeface="Corbel" panose="020B0503020204020204" pitchFamily="34" charset="0"/>
              </a:rPr>
              <a:t>Alberi e arbusti piantati</a:t>
            </a:r>
          </a:p>
        </p:txBody>
      </p:sp>
      <p:pic>
        <p:nvPicPr>
          <p:cNvPr id="23" name="Picture 10">
            <a:extLst>
              <a:ext uri="{FF2B5EF4-FFF2-40B4-BE49-F238E27FC236}">
                <a16:creationId xmlns:a16="http://schemas.microsoft.com/office/drawing/2014/main" id="{A098B4E7-9749-B5B6-672C-89E7F6A00B2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095892" y="46160"/>
            <a:ext cx="1964003" cy="1702253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8759A39B-EB94-178D-E7F3-641EF25381A1}"/>
              </a:ext>
            </a:extLst>
          </p:cNvPr>
          <p:cNvSpPr txBox="1"/>
          <p:nvPr/>
        </p:nvSpPr>
        <p:spPr>
          <a:xfrm>
            <a:off x="2347530" y="5279828"/>
            <a:ext cx="946520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500" b="1" i="1" dirty="0">
                <a:solidFill>
                  <a:srgbClr val="548235"/>
                </a:solidFill>
                <a:latin typeface="Corbel" panose="020B0503020204020204" pitchFamily="34" charset="0"/>
              </a:rPr>
              <a:t>Il nostro obiettivo è piantare 100.000 alberi entro il 2025!</a:t>
            </a:r>
          </a:p>
        </p:txBody>
      </p:sp>
    </p:spTree>
    <p:extLst>
      <p:ext uri="{BB962C8B-B14F-4D97-AF65-F5344CB8AC3E}">
        <p14:creationId xmlns:p14="http://schemas.microsoft.com/office/powerpoint/2010/main" val="710859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9" grpId="0"/>
      <p:bldP spid="10" grpId="0"/>
      <p:bldP spid="20" grpId="0"/>
      <p:bldP spid="21" grpId="0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3B139D5C-4A50-446E-834A-CACC1F605E1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14"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18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4" name="Titolo 1">
            <a:extLst>
              <a:ext uri="{FF2B5EF4-FFF2-40B4-BE49-F238E27FC236}">
                <a16:creationId xmlns:a16="http://schemas.microsoft.com/office/drawing/2014/main" id="{117D49A0-DF5B-4F81-9B88-632DD59D8D6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70438" y="1913950"/>
            <a:ext cx="4204137" cy="1342754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90000"/>
              </a:lnSpc>
            </a:pPr>
            <a:r>
              <a:rPr lang="en-US" sz="3800" b="1" dirty="0">
                <a:solidFill>
                  <a:srgbClr val="5A330C"/>
                </a:solidFill>
                <a:latin typeface="Corbel" panose="020B0503020204020204" pitchFamily="34" charset="0"/>
              </a:rPr>
              <a:t>Progetto </a:t>
            </a:r>
            <a:r>
              <a:rPr lang="en-US" sz="3800" b="1" dirty="0" err="1">
                <a:solidFill>
                  <a:srgbClr val="5A330C"/>
                </a:solidFill>
                <a:latin typeface="Corbel" panose="020B0503020204020204" pitchFamily="34" charset="0"/>
              </a:rPr>
              <a:t>WeTree</a:t>
            </a:r>
            <a:endParaRPr lang="en-US" sz="3800" b="1" dirty="0">
              <a:solidFill>
                <a:srgbClr val="5A330C"/>
              </a:solidFill>
              <a:latin typeface="Corbel" panose="020B0503020204020204" pitchFamily="34" charset="0"/>
            </a:endParaRPr>
          </a:p>
          <a:p>
            <a:pPr algn="ctr">
              <a:lnSpc>
                <a:spcPct val="90000"/>
              </a:lnSpc>
            </a:pPr>
            <a:endParaRPr lang="en-US" sz="3600" dirty="0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F32CF1D4-074A-4072-9065-97C6210B6E71}"/>
              </a:ext>
            </a:extLst>
          </p:cNvPr>
          <p:cNvSpPr txBox="1"/>
          <p:nvPr/>
        </p:nvSpPr>
        <p:spPr>
          <a:xfrm>
            <a:off x="-17746" y="3701965"/>
            <a:ext cx="5545014" cy="23739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342900" indent="-228600" algn="ctr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rgbClr val="5A330C"/>
                </a:solidFill>
                <a:latin typeface="Corbel" panose="020B0503020204020204" pitchFamily="34" charset="0"/>
              </a:rPr>
              <a:t>Da maggio 2020 a giugno 2023 sono stati coinvolti 6.400 studenti</a:t>
            </a:r>
          </a:p>
          <a:p>
            <a:pPr marL="342900" indent="-228600" algn="ctr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rgbClr val="5A330C"/>
                </a:solidFill>
                <a:latin typeface="Corbel" panose="020B0503020204020204" pitchFamily="34" charset="0"/>
              </a:rPr>
              <a:t>259 classi </a:t>
            </a:r>
          </a:p>
          <a:p>
            <a:pPr marL="342900" indent="-228600" algn="ctr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rgbClr val="5A330C"/>
                </a:solidFill>
                <a:latin typeface="Corbel" panose="020B0503020204020204" pitchFamily="34" charset="0"/>
              </a:rPr>
              <a:t>55 uscite didattiche </a:t>
            </a:r>
          </a:p>
          <a:p>
            <a:pPr marL="342900" indent="-228600" algn="ctr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rgbClr val="5A330C"/>
                </a:solidFill>
                <a:latin typeface="Corbel" panose="020B0503020204020204" pitchFamily="34" charset="0"/>
              </a:rPr>
              <a:t>30 uscite in piantagione</a:t>
            </a:r>
            <a:endParaRPr lang="en-US" sz="2000" dirty="0">
              <a:solidFill>
                <a:srgbClr val="5A330C"/>
              </a:solidFill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2665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4C21BAE-6866-4C7A-A7EC-C1B2E572D5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3B139D5C-4A50-446E-834A-CACC1F605E1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84" r="-1" b="21847"/>
          <a:stretch/>
        </p:blipFill>
        <p:spPr>
          <a:xfrm>
            <a:off x="1" y="1"/>
            <a:ext cx="12192000" cy="6857999"/>
          </a:xfrm>
          <a:prstGeom prst="rect">
            <a:avLst/>
          </a:prstGeom>
        </p:spPr>
      </p:pic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7E7D0C94-08B4-48AE-8813-CC4D60294F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3899" y="609600"/>
            <a:ext cx="5372101" cy="5513767"/>
          </a:xfrm>
          <a:custGeom>
            <a:avLst/>
            <a:gdLst>
              <a:gd name="connsiteX0" fmla="*/ 0 w 5372101"/>
              <a:gd name="connsiteY0" fmla="*/ 0 h 5513767"/>
              <a:gd name="connsiteX1" fmla="*/ 5372101 w 5372101"/>
              <a:gd name="connsiteY1" fmla="*/ 0 h 5513767"/>
              <a:gd name="connsiteX2" fmla="*/ 5372101 w 5372101"/>
              <a:gd name="connsiteY2" fmla="*/ 5513767 h 5513767"/>
              <a:gd name="connsiteX3" fmla="*/ 5363126 w 5372101"/>
              <a:gd name="connsiteY3" fmla="*/ 5512835 h 5513767"/>
              <a:gd name="connsiteX4" fmla="*/ 5316714 w 5372101"/>
              <a:gd name="connsiteY4" fmla="*/ 5491247 h 5513767"/>
              <a:gd name="connsiteX5" fmla="*/ 5198331 w 5372101"/>
              <a:gd name="connsiteY5" fmla="*/ 5470092 h 5513767"/>
              <a:gd name="connsiteX6" fmla="*/ 5150428 w 5372101"/>
              <a:gd name="connsiteY6" fmla="*/ 5472506 h 5513767"/>
              <a:gd name="connsiteX7" fmla="*/ 5085506 w 5372101"/>
              <a:gd name="connsiteY7" fmla="*/ 5468851 h 5513767"/>
              <a:gd name="connsiteX8" fmla="*/ 4968663 w 5372101"/>
              <a:gd name="connsiteY8" fmla="*/ 5470487 h 5513767"/>
              <a:gd name="connsiteX9" fmla="*/ 4815623 w 5372101"/>
              <a:gd name="connsiteY9" fmla="*/ 5458622 h 5513767"/>
              <a:gd name="connsiteX10" fmla="*/ 4716679 w 5372101"/>
              <a:gd name="connsiteY10" fmla="*/ 5405365 h 5513767"/>
              <a:gd name="connsiteX11" fmla="*/ 4704891 w 5372101"/>
              <a:gd name="connsiteY11" fmla="*/ 5411529 h 5513767"/>
              <a:gd name="connsiteX12" fmla="*/ 4630496 w 5372101"/>
              <a:gd name="connsiteY12" fmla="*/ 5396532 h 5513767"/>
              <a:gd name="connsiteX13" fmla="*/ 4506964 w 5372101"/>
              <a:gd name="connsiteY13" fmla="*/ 5396685 h 5513767"/>
              <a:gd name="connsiteX14" fmla="*/ 4427135 w 5372101"/>
              <a:gd name="connsiteY14" fmla="*/ 5358585 h 5513767"/>
              <a:gd name="connsiteX15" fmla="*/ 4028338 w 5372101"/>
              <a:gd name="connsiteY15" fmla="*/ 5313494 h 5513767"/>
              <a:gd name="connsiteX16" fmla="*/ 4015367 w 5372101"/>
              <a:gd name="connsiteY16" fmla="*/ 5320766 h 5513767"/>
              <a:gd name="connsiteX17" fmla="*/ 4002837 w 5372101"/>
              <a:gd name="connsiteY17" fmla="*/ 5322294 h 5513767"/>
              <a:gd name="connsiteX18" fmla="*/ 3997650 w 5372101"/>
              <a:gd name="connsiteY18" fmla="*/ 5329513 h 5513767"/>
              <a:gd name="connsiteX19" fmla="*/ 3991991 w 5372101"/>
              <a:gd name="connsiteY19" fmla="*/ 5331908 h 5513767"/>
              <a:gd name="connsiteX20" fmla="*/ 3925210 w 5372101"/>
              <a:gd name="connsiteY20" fmla="*/ 5319395 h 5513767"/>
              <a:gd name="connsiteX21" fmla="*/ 3837014 w 5372101"/>
              <a:gd name="connsiteY21" fmla="*/ 5289023 h 5513767"/>
              <a:gd name="connsiteX22" fmla="*/ 3798765 w 5372101"/>
              <a:gd name="connsiteY22" fmla="*/ 5299431 h 5513767"/>
              <a:gd name="connsiteX23" fmla="*/ 3792144 w 5372101"/>
              <a:gd name="connsiteY23" fmla="*/ 5301616 h 5513767"/>
              <a:gd name="connsiteX24" fmla="*/ 3766249 w 5372101"/>
              <a:gd name="connsiteY24" fmla="*/ 5301869 h 5513767"/>
              <a:gd name="connsiteX25" fmla="*/ 3718651 w 5372101"/>
              <a:gd name="connsiteY25" fmla="*/ 5320541 h 5513767"/>
              <a:gd name="connsiteX26" fmla="*/ 3671207 w 5372101"/>
              <a:gd name="connsiteY26" fmla="*/ 5318046 h 5513767"/>
              <a:gd name="connsiteX27" fmla="*/ 3446863 w 5372101"/>
              <a:gd name="connsiteY27" fmla="*/ 5294348 h 5513767"/>
              <a:gd name="connsiteX28" fmla="*/ 3312000 w 5372101"/>
              <a:gd name="connsiteY28" fmla="*/ 5286923 h 5513767"/>
              <a:gd name="connsiteX29" fmla="*/ 3259756 w 5372101"/>
              <a:gd name="connsiteY29" fmla="*/ 5294712 h 5513767"/>
              <a:gd name="connsiteX30" fmla="*/ 3187481 w 5372101"/>
              <a:gd name="connsiteY30" fmla="*/ 5298457 h 5513767"/>
              <a:gd name="connsiteX31" fmla="*/ 3124115 w 5372101"/>
              <a:gd name="connsiteY31" fmla="*/ 5294626 h 5513767"/>
              <a:gd name="connsiteX32" fmla="*/ 3099907 w 5372101"/>
              <a:gd name="connsiteY32" fmla="*/ 5302443 h 5513767"/>
              <a:gd name="connsiteX33" fmla="*/ 3017494 w 5372101"/>
              <a:gd name="connsiteY33" fmla="*/ 5301439 h 5513767"/>
              <a:gd name="connsiteX34" fmla="*/ 3010848 w 5372101"/>
              <a:gd name="connsiteY34" fmla="*/ 5307225 h 5513767"/>
              <a:gd name="connsiteX35" fmla="*/ 2994286 w 5372101"/>
              <a:gd name="connsiteY35" fmla="*/ 5309060 h 5513767"/>
              <a:gd name="connsiteX36" fmla="*/ 2988160 w 5372101"/>
              <a:gd name="connsiteY36" fmla="*/ 5310041 h 5513767"/>
              <a:gd name="connsiteX37" fmla="*/ 2984260 w 5372101"/>
              <a:gd name="connsiteY37" fmla="*/ 5307528 h 5513767"/>
              <a:gd name="connsiteX38" fmla="*/ 2979127 w 5372101"/>
              <a:gd name="connsiteY38" fmla="*/ 5308389 h 5513767"/>
              <a:gd name="connsiteX39" fmla="*/ 2978660 w 5372101"/>
              <a:gd name="connsiteY39" fmla="*/ 5311563 h 5513767"/>
              <a:gd name="connsiteX40" fmla="*/ 2946326 w 5372101"/>
              <a:gd name="connsiteY40" fmla="*/ 5316745 h 5513767"/>
              <a:gd name="connsiteX41" fmla="*/ 2713134 w 5372101"/>
              <a:gd name="connsiteY41" fmla="*/ 5331381 h 5513767"/>
              <a:gd name="connsiteX42" fmla="*/ 2352072 w 5372101"/>
              <a:gd name="connsiteY42" fmla="*/ 5342761 h 5513767"/>
              <a:gd name="connsiteX43" fmla="*/ 2260922 w 5372101"/>
              <a:gd name="connsiteY43" fmla="*/ 5328122 h 5513767"/>
              <a:gd name="connsiteX44" fmla="*/ 2178497 w 5372101"/>
              <a:gd name="connsiteY44" fmla="*/ 5351065 h 5513767"/>
              <a:gd name="connsiteX45" fmla="*/ 2034408 w 5372101"/>
              <a:gd name="connsiteY45" fmla="*/ 5307958 h 5513767"/>
              <a:gd name="connsiteX46" fmla="*/ 1831505 w 5372101"/>
              <a:gd name="connsiteY46" fmla="*/ 5312691 h 5513767"/>
              <a:gd name="connsiteX47" fmla="*/ 1710387 w 5372101"/>
              <a:gd name="connsiteY47" fmla="*/ 5308705 h 5513767"/>
              <a:gd name="connsiteX48" fmla="*/ 1664816 w 5372101"/>
              <a:gd name="connsiteY48" fmla="*/ 5296479 h 5513767"/>
              <a:gd name="connsiteX49" fmla="*/ 1600883 w 5372101"/>
              <a:gd name="connsiteY49" fmla="*/ 5286607 h 5513767"/>
              <a:gd name="connsiteX50" fmla="*/ 1488397 w 5372101"/>
              <a:gd name="connsiteY50" fmla="*/ 5260898 h 5513767"/>
              <a:gd name="connsiteX51" fmla="*/ 1336670 w 5372101"/>
              <a:gd name="connsiteY51" fmla="*/ 5240770 h 5513767"/>
              <a:gd name="connsiteX52" fmla="*/ 1224297 w 5372101"/>
              <a:gd name="connsiteY52" fmla="*/ 5271845 h 5513767"/>
              <a:gd name="connsiteX53" fmla="*/ 1214830 w 5372101"/>
              <a:gd name="connsiteY53" fmla="*/ 5263450 h 5513767"/>
              <a:gd name="connsiteX54" fmla="*/ 1138181 w 5372101"/>
              <a:gd name="connsiteY54" fmla="*/ 5262590 h 5513767"/>
              <a:gd name="connsiteX55" fmla="*/ 943575 w 5372101"/>
              <a:gd name="connsiteY55" fmla="*/ 5290808 h 5513767"/>
              <a:gd name="connsiteX56" fmla="*/ 529813 w 5372101"/>
              <a:gd name="connsiteY56" fmla="*/ 5218555 h 5513767"/>
              <a:gd name="connsiteX57" fmla="*/ 519546 w 5372101"/>
              <a:gd name="connsiteY57" fmla="*/ 5208845 h 5513767"/>
              <a:gd name="connsiteX58" fmla="*/ 507906 w 5372101"/>
              <a:gd name="connsiteY58" fmla="*/ 5204779 h 5513767"/>
              <a:gd name="connsiteX59" fmla="*/ 505153 w 5372101"/>
              <a:gd name="connsiteY59" fmla="*/ 5196726 h 5513767"/>
              <a:gd name="connsiteX60" fmla="*/ 500429 w 5372101"/>
              <a:gd name="connsiteY60" fmla="*/ 5193241 h 5513767"/>
              <a:gd name="connsiteX61" fmla="*/ 431923 w 5372101"/>
              <a:gd name="connsiteY61" fmla="*/ 5191553 h 5513767"/>
              <a:gd name="connsiteX62" fmla="*/ 337115 w 5372101"/>
              <a:gd name="connsiteY62" fmla="*/ 5202714 h 5513767"/>
              <a:gd name="connsiteX63" fmla="*/ 303383 w 5372101"/>
              <a:gd name="connsiteY63" fmla="*/ 5184750 h 5513767"/>
              <a:gd name="connsiteX64" fmla="*/ 297664 w 5372101"/>
              <a:gd name="connsiteY64" fmla="*/ 5181269 h 5513767"/>
              <a:gd name="connsiteX65" fmla="*/ 272701 w 5372101"/>
              <a:gd name="connsiteY65" fmla="*/ 5175678 h 5513767"/>
              <a:gd name="connsiteX66" fmla="*/ 268242 w 5372101"/>
              <a:gd name="connsiteY66" fmla="*/ 5163678 h 5513767"/>
              <a:gd name="connsiteX67" fmla="*/ 232517 w 5372101"/>
              <a:gd name="connsiteY67" fmla="*/ 5147792 h 5513767"/>
              <a:gd name="connsiteX68" fmla="*/ 185851 w 5372101"/>
              <a:gd name="connsiteY68" fmla="*/ 5140408 h 5513767"/>
              <a:gd name="connsiteX69" fmla="*/ 20337 w 5372101"/>
              <a:gd name="connsiteY69" fmla="*/ 5113040 h 5513767"/>
              <a:gd name="connsiteX70" fmla="*/ 0 w 5372101"/>
              <a:gd name="connsiteY70" fmla="*/ 5112243 h 5513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5372101" h="5513767">
                <a:moveTo>
                  <a:pt x="0" y="0"/>
                </a:moveTo>
                <a:lnTo>
                  <a:pt x="5372101" y="0"/>
                </a:lnTo>
                <a:lnTo>
                  <a:pt x="5372101" y="5513767"/>
                </a:lnTo>
                <a:lnTo>
                  <a:pt x="5363126" y="5512835"/>
                </a:lnTo>
                <a:cubicBezTo>
                  <a:pt x="5345779" y="5509071"/>
                  <a:pt x="5329767" y="5502649"/>
                  <a:pt x="5316714" y="5491247"/>
                </a:cubicBezTo>
                <a:cubicBezTo>
                  <a:pt x="5295689" y="5478131"/>
                  <a:pt x="5219502" y="5459909"/>
                  <a:pt x="5198331" y="5470092"/>
                </a:cubicBezTo>
                <a:cubicBezTo>
                  <a:pt x="5181052" y="5469102"/>
                  <a:pt x="5165047" y="5459569"/>
                  <a:pt x="5150428" y="5472506"/>
                </a:cubicBezTo>
                <a:cubicBezTo>
                  <a:pt x="5129562" y="5487248"/>
                  <a:pt x="5088050" y="5445894"/>
                  <a:pt x="5085506" y="5468851"/>
                </a:cubicBezTo>
                <a:cubicBezTo>
                  <a:pt x="5055692" y="5440170"/>
                  <a:pt x="5006122" y="5469577"/>
                  <a:pt x="4968663" y="5470487"/>
                </a:cubicBezTo>
                <a:cubicBezTo>
                  <a:pt x="4947085" y="5444049"/>
                  <a:pt x="4889767" y="5472037"/>
                  <a:pt x="4815623" y="5458622"/>
                </a:cubicBezTo>
                <a:cubicBezTo>
                  <a:pt x="4792418" y="5428488"/>
                  <a:pt x="4765548" y="5449887"/>
                  <a:pt x="4716679" y="5405365"/>
                </a:cubicBezTo>
                <a:cubicBezTo>
                  <a:pt x="4713235" y="5407807"/>
                  <a:pt x="4709266" y="5409883"/>
                  <a:pt x="4704891" y="5411529"/>
                </a:cubicBezTo>
                <a:cubicBezTo>
                  <a:pt x="4679473" y="5421092"/>
                  <a:pt x="4646164" y="5414379"/>
                  <a:pt x="4630496" y="5396532"/>
                </a:cubicBezTo>
                <a:cubicBezTo>
                  <a:pt x="4590205" y="5365061"/>
                  <a:pt x="4548419" y="5412094"/>
                  <a:pt x="4506964" y="5396685"/>
                </a:cubicBezTo>
                <a:lnTo>
                  <a:pt x="4427135" y="5358585"/>
                </a:lnTo>
                <a:cubicBezTo>
                  <a:pt x="4319267" y="5308575"/>
                  <a:pt x="4152341" y="5340956"/>
                  <a:pt x="4028338" y="5313494"/>
                </a:cubicBezTo>
                <a:lnTo>
                  <a:pt x="4015367" y="5320766"/>
                </a:lnTo>
                <a:lnTo>
                  <a:pt x="4002837" y="5322294"/>
                </a:lnTo>
                <a:lnTo>
                  <a:pt x="3997650" y="5329513"/>
                </a:lnTo>
                <a:lnTo>
                  <a:pt x="3991991" y="5331908"/>
                </a:lnTo>
                <a:cubicBezTo>
                  <a:pt x="3969659" y="5338581"/>
                  <a:pt x="3978880" y="5316131"/>
                  <a:pt x="3925210" y="5319395"/>
                </a:cubicBezTo>
                <a:cubicBezTo>
                  <a:pt x="3947765" y="5277139"/>
                  <a:pt x="3837331" y="5338342"/>
                  <a:pt x="3837014" y="5289023"/>
                </a:cubicBezTo>
                <a:cubicBezTo>
                  <a:pt x="3824001" y="5291376"/>
                  <a:pt x="3811407" y="5295212"/>
                  <a:pt x="3798765" y="5299431"/>
                </a:cubicBezTo>
                <a:lnTo>
                  <a:pt x="3792144" y="5301616"/>
                </a:lnTo>
                <a:lnTo>
                  <a:pt x="3766249" y="5301869"/>
                </a:lnTo>
                <a:lnTo>
                  <a:pt x="3718651" y="5320541"/>
                </a:lnTo>
                <a:cubicBezTo>
                  <a:pt x="3703968" y="5321892"/>
                  <a:pt x="3688308" y="5321427"/>
                  <a:pt x="3671207" y="5318046"/>
                </a:cubicBezTo>
                <a:cubicBezTo>
                  <a:pt x="3616458" y="5288532"/>
                  <a:pt x="3514048" y="5333307"/>
                  <a:pt x="3446863" y="5294348"/>
                </a:cubicBezTo>
                <a:cubicBezTo>
                  <a:pt x="3420930" y="5283822"/>
                  <a:pt x="3333157" y="5274511"/>
                  <a:pt x="3312000" y="5286923"/>
                </a:cubicBezTo>
                <a:cubicBezTo>
                  <a:pt x="3292759" y="5287903"/>
                  <a:pt x="3273112" y="5280334"/>
                  <a:pt x="3259756" y="5294712"/>
                </a:cubicBezTo>
                <a:cubicBezTo>
                  <a:pt x="3239905" y="5311572"/>
                  <a:pt x="3185410" y="5275588"/>
                  <a:pt x="3187481" y="5298457"/>
                </a:cubicBezTo>
                <a:cubicBezTo>
                  <a:pt x="3168018" y="5286036"/>
                  <a:pt x="3146200" y="5288458"/>
                  <a:pt x="3124115" y="5294626"/>
                </a:cubicBezTo>
                <a:lnTo>
                  <a:pt x="3099907" y="5302443"/>
                </a:lnTo>
                <a:lnTo>
                  <a:pt x="3017494" y="5301439"/>
                </a:lnTo>
                <a:lnTo>
                  <a:pt x="3010848" y="5307225"/>
                </a:lnTo>
                <a:lnTo>
                  <a:pt x="2994286" y="5309060"/>
                </a:lnTo>
                <a:lnTo>
                  <a:pt x="2988160" y="5310041"/>
                </a:lnTo>
                <a:lnTo>
                  <a:pt x="2984260" y="5307528"/>
                </a:lnTo>
                <a:cubicBezTo>
                  <a:pt x="2981957" y="5306419"/>
                  <a:pt x="2980273" y="5306402"/>
                  <a:pt x="2979127" y="5308389"/>
                </a:cubicBezTo>
                <a:cubicBezTo>
                  <a:pt x="2978971" y="5309447"/>
                  <a:pt x="2978816" y="5310505"/>
                  <a:pt x="2978660" y="5311563"/>
                </a:cubicBezTo>
                <a:lnTo>
                  <a:pt x="2946326" y="5316745"/>
                </a:lnTo>
                <a:lnTo>
                  <a:pt x="2713134" y="5331381"/>
                </a:lnTo>
                <a:cubicBezTo>
                  <a:pt x="2610698" y="5372328"/>
                  <a:pt x="2466037" y="5325762"/>
                  <a:pt x="2352072" y="5342761"/>
                </a:cubicBezTo>
                <a:cubicBezTo>
                  <a:pt x="2293501" y="5293708"/>
                  <a:pt x="2324138" y="5338538"/>
                  <a:pt x="2260922" y="5328122"/>
                </a:cubicBezTo>
                <a:cubicBezTo>
                  <a:pt x="2275681" y="5372347"/>
                  <a:pt x="2185007" y="5301703"/>
                  <a:pt x="2178497" y="5351065"/>
                </a:cubicBezTo>
                <a:cubicBezTo>
                  <a:pt x="2133294" y="5337229"/>
                  <a:pt x="2097074" y="5300208"/>
                  <a:pt x="2034408" y="5307958"/>
                </a:cubicBezTo>
                <a:cubicBezTo>
                  <a:pt x="1981894" y="5332879"/>
                  <a:pt x="1896288" y="5279365"/>
                  <a:pt x="1831505" y="5312691"/>
                </a:cubicBezTo>
                <a:cubicBezTo>
                  <a:pt x="1807063" y="5321035"/>
                  <a:pt x="1727674" y="5322925"/>
                  <a:pt x="1710387" y="5308705"/>
                </a:cubicBezTo>
                <a:cubicBezTo>
                  <a:pt x="1693367" y="5306094"/>
                  <a:pt x="1674901" y="5312009"/>
                  <a:pt x="1664816" y="5296479"/>
                </a:cubicBezTo>
                <a:cubicBezTo>
                  <a:pt x="1649255" y="5277912"/>
                  <a:pt x="1596152" y="5309335"/>
                  <a:pt x="1600883" y="5286607"/>
                </a:cubicBezTo>
                <a:cubicBezTo>
                  <a:pt x="1563066" y="5308189"/>
                  <a:pt x="1524339" y="5269513"/>
                  <a:pt x="1488397" y="5260898"/>
                </a:cubicBezTo>
                <a:cubicBezTo>
                  <a:pt x="1459246" y="5282011"/>
                  <a:pt x="1412580" y="5243108"/>
                  <a:pt x="1336670" y="5240770"/>
                </a:cubicBezTo>
                <a:cubicBezTo>
                  <a:pt x="1304792" y="5265122"/>
                  <a:pt x="1285508" y="5238878"/>
                  <a:pt x="1224297" y="5271845"/>
                </a:cubicBezTo>
                <a:cubicBezTo>
                  <a:pt x="1221731" y="5268771"/>
                  <a:pt x="1218543" y="5265944"/>
                  <a:pt x="1214830" y="5263450"/>
                </a:cubicBezTo>
                <a:cubicBezTo>
                  <a:pt x="1193241" y="5248952"/>
                  <a:pt x="1158925" y="5248567"/>
                  <a:pt x="1138181" y="5262590"/>
                </a:cubicBezTo>
                <a:lnTo>
                  <a:pt x="943575" y="5290808"/>
                </a:lnTo>
                <a:cubicBezTo>
                  <a:pt x="823587" y="5316899"/>
                  <a:pt x="658340" y="5217603"/>
                  <a:pt x="529813" y="5218555"/>
                </a:cubicBezTo>
                <a:lnTo>
                  <a:pt x="519546" y="5208845"/>
                </a:lnTo>
                <a:lnTo>
                  <a:pt x="507906" y="5204779"/>
                </a:lnTo>
                <a:lnTo>
                  <a:pt x="505153" y="5196726"/>
                </a:lnTo>
                <a:lnTo>
                  <a:pt x="500429" y="5193241"/>
                </a:lnTo>
                <a:cubicBezTo>
                  <a:pt x="480923" y="5182176"/>
                  <a:pt x="482807" y="5205793"/>
                  <a:pt x="431923" y="5191553"/>
                </a:cubicBezTo>
                <a:cubicBezTo>
                  <a:pt x="440499" y="5237077"/>
                  <a:pt x="352872" y="5155083"/>
                  <a:pt x="337115" y="5202714"/>
                </a:cubicBezTo>
                <a:cubicBezTo>
                  <a:pt x="325265" y="5197752"/>
                  <a:pt x="314288" y="5191441"/>
                  <a:pt x="303383" y="5184750"/>
                </a:cubicBezTo>
                <a:lnTo>
                  <a:pt x="297664" y="5181269"/>
                </a:lnTo>
                <a:lnTo>
                  <a:pt x="272701" y="5175678"/>
                </a:lnTo>
                <a:lnTo>
                  <a:pt x="268242" y="5163678"/>
                </a:lnTo>
                <a:lnTo>
                  <a:pt x="232517" y="5147792"/>
                </a:lnTo>
                <a:cubicBezTo>
                  <a:pt x="218741" y="5143453"/>
                  <a:pt x="203450" y="5140668"/>
                  <a:pt x="185851" y="5140408"/>
                </a:cubicBezTo>
                <a:cubicBezTo>
                  <a:pt x="139207" y="5153337"/>
                  <a:pt x="79723" y="5120316"/>
                  <a:pt x="20337" y="5113040"/>
                </a:cubicBezTo>
                <a:lnTo>
                  <a:pt x="0" y="5112243"/>
                </a:lnTo>
                <a:close/>
              </a:path>
            </a:pathLst>
          </a:custGeom>
          <a:ln>
            <a:noFill/>
          </a:ln>
          <a:effectLst>
            <a:outerShdw blurRad="25400" dist="12700" dir="3000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F0C518C2-0AA4-470C-87B9-9CBF428FBA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564666" y="399531"/>
            <a:ext cx="1707751" cy="428984"/>
          </a:xfrm>
          <a:custGeom>
            <a:avLst/>
            <a:gdLst>
              <a:gd name="connsiteX0" fmla="*/ 0 w 2142503"/>
              <a:gd name="connsiteY0" fmla="*/ 0 h 571500"/>
              <a:gd name="connsiteX1" fmla="*/ 2142503 w 2142503"/>
              <a:gd name="connsiteY1" fmla="*/ 0 h 571500"/>
              <a:gd name="connsiteX2" fmla="*/ 2142503 w 2142503"/>
              <a:gd name="connsiteY2" fmla="*/ 571500 h 571500"/>
              <a:gd name="connsiteX3" fmla="*/ 0 w 2142503"/>
              <a:gd name="connsiteY3" fmla="*/ 571500 h 571500"/>
              <a:gd name="connsiteX4" fmla="*/ 0 w 2142503"/>
              <a:gd name="connsiteY4" fmla="*/ 0 h 571500"/>
              <a:gd name="connsiteX0" fmla="*/ 0 w 2142503"/>
              <a:gd name="connsiteY0" fmla="*/ 0 h 582145"/>
              <a:gd name="connsiteX1" fmla="*/ 2142503 w 2142503"/>
              <a:gd name="connsiteY1" fmla="*/ 0 h 582145"/>
              <a:gd name="connsiteX2" fmla="*/ 2142503 w 2142503"/>
              <a:gd name="connsiteY2" fmla="*/ 571500 h 582145"/>
              <a:gd name="connsiteX3" fmla="*/ 2050917 w 2142503"/>
              <a:gd name="connsiteY3" fmla="*/ 582088 h 582145"/>
              <a:gd name="connsiteX4" fmla="*/ 0 w 2142503"/>
              <a:gd name="connsiteY4" fmla="*/ 571500 h 582145"/>
              <a:gd name="connsiteX5" fmla="*/ 0 w 2142503"/>
              <a:gd name="connsiteY5" fmla="*/ 0 h 582145"/>
              <a:gd name="connsiteX0" fmla="*/ 0 w 2159832"/>
              <a:gd name="connsiteY0" fmla="*/ 0 h 582145"/>
              <a:gd name="connsiteX1" fmla="*/ 2142503 w 2159832"/>
              <a:gd name="connsiteY1" fmla="*/ 0 h 582145"/>
              <a:gd name="connsiteX2" fmla="*/ 2159829 w 2159832"/>
              <a:gd name="connsiteY2" fmla="*/ 96526 h 582145"/>
              <a:gd name="connsiteX3" fmla="*/ 2142503 w 2159832"/>
              <a:gd name="connsiteY3" fmla="*/ 571500 h 582145"/>
              <a:gd name="connsiteX4" fmla="*/ 2050917 w 2159832"/>
              <a:gd name="connsiteY4" fmla="*/ 582088 h 582145"/>
              <a:gd name="connsiteX5" fmla="*/ 0 w 2159832"/>
              <a:gd name="connsiteY5" fmla="*/ 571500 h 582145"/>
              <a:gd name="connsiteX6" fmla="*/ 0 w 2159832"/>
              <a:gd name="connsiteY6" fmla="*/ 0 h 582145"/>
              <a:gd name="connsiteX0" fmla="*/ 0 w 2159832"/>
              <a:gd name="connsiteY0" fmla="*/ 12386 h 594531"/>
              <a:gd name="connsiteX1" fmla="*/ 67826 w 2159832"/>
              <a:gd name="connsiteY1" fmla="*/ 0 h 594531"/>
              <a:gd name="connsiteX2" fmla="*/ 2142503 w 2159832"/>
              <a:gd name="connsiteY2" fmla="*/ 12386 h 594531"/>
              <a:gd name="connsiteX3" fmla="*/ 2159829 w 2159832"/>
              <a:gd name="connsiteY3" fmla="*/ 108912 h 594531"/>
              <a:gd name="connsiteX4" fmla="*/ 2142503 w 2159832"/>
              <a:gd name="connsiteY4" fmla="*/ 583886 h 594531"/>
              <a:gd name="connsiteX5" fmla="*/ 2050917 w 2159832"/>
              <a:gd name="connsiteY5" fmla="*/ 594474 h 594531"/>
              <a:gd name="connsiteX6" fmla="*/ 0 w 2159832"/>
              <a:gd name="connsiteY6" fmla="*/ 583886 h 594531"/>
              <a:gd name="connsiteX7" fmla="*/ 0 w 2159832"/>
              <a:gd name="connsiteY7" fmla="*/ 12386 h 594531"/>
              <a:gd name="connsiteX0" fmla="*/ 0 w 2168908"/>
              <a:gd name="connsiteY0" fmla="*/ 26000 h 594531"/>
              <a:gd name="connsiteX1" fmla="*/ 76902 w 2168908"/>
              <a:gd name="connsiteY1" fmla="*/ 0 h 594531"/>
              <a:gd name="connsiteX2" fmla="*/ 2151579 w 2168908"/>
              <a:gd name="connsiteY2" fmla="*/ 12386 h 594531"/>
              <a:gd name="connsiteX3" fmla="*/ 2168905 w 2168908"/>
              <a:gd name="connsiteY3" fmla="*/ 108912 h 594531"/>
              <a:gd name="connsiteX4" fmla="*/ 2151579 w 2168908"/>
              <a:gd name="connsiteY4" fmla="*/ 583886 h 594531"/>
              <a:gd name="connsiteX5" fmla="*/ 2059993 w 2168908"/>
              <a:gd name="connsiteY5" fmla="*/ 594474 h 594531"/>
              <a:gd name="connsiteX6" fmla="*/ 9076 w 2168908"/>
              <a:gd name="connsiteY6" fmla="*/ 583886 h 594531"/>
              <a:gd name="connsiteX7" fmla="*/ 0 w 2168908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147197 w 2316105"/>
              <a:gd name="connsiteY0" fmla="*/ 26000 h 594531"/>
              <a:gd name="connsiteX1" fmla="*/ 224099 w 2316105"/>
              <a:gd name="connsiteY1" fmla="*/ 0 h 594531"/>
              <a:gd name="connsiteX2" fmla="*/ 2298776 w 2316105"/>
              <a:gd name="connsiteY2" fmla="*/ 12386 h 594531"/>
              <a:gd name="connsiteX3" fmla="*/ 2316102 w 2316105"/>
              <a:gd name="connsiteY3" fmla="*/ 108912 h 594531"/>
              <a:gd name="connsiteX4" fmla="*/ 2298776 w 2316105"/>
              <a:gd name="connsiteY4" fmla="*/ 583886 h 594531"/>
              <a:gd name="connsiteX5" fmla="*/ 2207190 w 2316105"/>
              <a:gd name="connsiteY5" fmla="*/ 594474 h 594531"/>
              <a:gd name="connsiteX6" fmla="*/ 156273 w 2316105"/>
              <a:gd name="connsiteY6" fmla="*/ 583886 h 594531"/>
              <a:gd name="connsiteX7" fmla="*/ 142416 w 2316105"/>
              <a:gd name="connsiteY7" fmla="*/ 235975 h 594531"/>
              <a:gd name="connsiteX8" fmla="*/ 147197 w 2316105"/>
              <a:gd name="connsiteY8" fmla="*/ 26000 h 594531"/>
              <a:gd name="connsiteX0" fmla="*/ 154684 w 2323592"/>
              <a:gd name="connsiteY0" fmla="*/ 26000 h 594531"/>
              <a:gd name="connsiteX1" fmla="*/ 231586 w 2323592"/>
              <a:gd name="connsiteY1" fmla="*/ 0 h 594531"/>
              <a:gd name="connsiteX2" fmla="*/ 2306263 w 2323592"/>
              <a:gd name="connsiteY2" fmla="*/ 12386 h 594531"/>
              <a:gd name="connsiteX3" fmla="*/ 2323589 w 2323592"/>
              <a:gd name="connsiteY3" fmla="*/ 108912 h 594531"/>
              <a:gd name="connsiteX4" fmla="*/ 2306263 w 2323592"/>
              <a:gd name="connsiteY4" fmla="*/ 583886 h 594531"/>
              <a:gd name="connsiteX5" fmla="*/ 2214677 w 2323592"/>
              <a:gd name="connsiteY5" fmla="*/ 594474 h 594531"/>
              <a:gd name="connsiteX6" fmla="*/ 163760 w 2323592"/>
              <a:gd name="connsiteY6" fmla="*/ 583886 h 594531"/>
              <a:gd name="connsiteX7" fmla="*/ 158979 w 2323592"/>
              <a:gd name="connsiteY7" fmla="*/ 403879 h 594531"/>
              <a:gd name="connsiteX8" fmla="*/ 149903 w 2323592"/>
              <a:gd name="connsiteY8" fmla="*/ 235975 h 594531"/>
              <a:gd name="connsiteX9" fmla="*/ 154684 w 2323592"/>
              <a:gd name="connsiteY9" fmla="*/ 26000 h 594531"/>
              <a:gd name="connsiteX0" fmla="*/ 13665 w 2182573"/>
              <a:gd name="connsiteY0" fmla="*/ 26000 h 594531"/>
              <a:gd name="connsiteX1" fmla="*/ 90567 w 2182573"/>
              <a:gd name="connsiteY1" fmla="*/ 0 h 594531"/>
              <a:gd name="connsiteX2" fmla="*/ 2165244 w 2182573"/>
              <a:gd name="connsiteY2" fmla="*/ 12386 h 594531"/>
              <a:gd name="connsiteX3" fmla="*/ 2182570 w 2182573"/>
              <a:gd name="connsiteY3" fmla="*/ 108912 h 594531"/>
              <a:gd name="connsiteX4" fmla="*/ 2165244 w 2182573"/>
              <a:gd name="connsiteY4" fmla="*/ 583886 h 594531"/>
              <a:gd name="connsiteX5" fmla="*/ 2073658 w 2182573"/>
              <a:gd name="connsiteY5" fmla="*/ 594474 h 594531"/>
              <a:gd name="connsiteX6" fmla="*/ 22741 w 2182573"/>
              <a:gd name="connsiteY6" fmla="*/ 583886 h 594531"/>
              <a:gd name="connsiteX7" fmla="*/ 17960 w 2182573"/>
              <a:gd name="connsiteY7" fmla="*/ 403879 h 594531"/>
              <a:gd name="connsiteX8" fmla="*/ 8884 w 2182573"/>
              <a:gd name="connsiteY8" fmla="*/ 235975 h 594531"/>
              <a:gd name="connsiteX9" fmla="*/ 13665 w 2182573"/>
              <a:gd name="connsiteY9" fmla="*/ 26000 h 594531"/>
              <a:gd name="connsiteX0" fmla="*/ 13665 w 2202120"/>
              <a:gd name="connsiteY0" fmla="*/ 26000 h 594531"/>
              <a:gd name="connsiteX1" fmla="*/ 90567 w 2202120"/>
              <a:gd name="connsiteY1" fmla="*/ 0 h 594531"/>
              <a:gd name="connsiteX2" fmla="*/ 2165244 w 2202120"/>
              <a:gd name="connsiteY2" fmla="*/ 12386 h 594531"/>
              <a:gd name="connsiteX3" fmla="*/ 2182570 w 2202120"/>
              <a:gd name="connsiteY3" fmla="*/ 108912 h 594531"/>
              <a:gd name="connsiteX4" fmla="*/ 2192471 w 2202120"/>
              <a:gd name="connsiteY4" fmla="*/ 583886 h 594531"/>
              <a:gd name="connsiteX5" fmla="*/ 2073658 w 2202120"/>
              <a:gd name="connsiteY5" fmla="*/ 594474 h 594531"/>
              <a:gd name="connsiteX6" fmla="*/ 22741 w 2202120"/>
              <a:gd name="connsiteY6" fmla="*/ 583886 h 594531"/>
              <a:gd name="connsiteX7" fmla="*/ 17960 w 2202120"/>
              <a:gd name="connsiteY7" fmla="*/ 403879 h 594531"/>
              <a:gd name="connsiteX8" fmla="*/ 8884 w 2202120"/>
              <a:gd name="connsiteY8" fmla="*/ 235975 h 594531"/>
              <a:gd name="connsiteX9" fmla="*/ 13665 w 2202120"/>
              <a:gd name="connsiteY9" fmla="*/ 26000 h 594531"/>
              <a:gd name="connsiteX0" fmla="*/ 13665 w 2202036"/>
              <a:gd name="connsiteY0" fmla="*/ 26000 h 594531"/>
              <a:gd name="connsiteX1" fmla="*/ 90567 w 2202036"/>
              <a:gd name="connsiteY1" fmla="*/ 0 h 594531"/>
              <a:gd name="connsiteX2" fmla="*/ 2165244 w 2202036"/>
              <a:gd name="connsiteY2" fmla="*/ 12386 h 594531"/>
              <a:gd name="connsiteX3" fmla="*/ 2182570 w 2202036"/>
              <a:gd name="connsiteY3" fmla="*/ 108912 h 594531"/>
              <a:gd name="connsiteX4" fmla="*/ 2191645 w 2202036"/>
              <a:gd name="connsiteY4" fmla="*/ 422031 h 594531"/>
              <a:gd name="connsiteX5" fmla="*/ 2192471 w 2202036"/>
              <a:gd name="connsiteY5" fmla="*/ 583886 h 594531"/>
              <a:gd name="connsiteX6" fmla="*/ 2073658 w 2202036"/>
              <a:gd name="connsiteY6" fmla="*/ 594474 h 594531"/>
              <a:gd name="connsiteX7" fmla="*/ 22741 w 2202036"/>
              <a:gd name="connsiteY7" fmla="*/ 583886 h 594531"/>
              <a:gd name="connsiteX8" fmla="*/ 17960 w 2202036"/>
              <a:gd name="connsiteY8" fmla="*/ 403879 h 594531"/>
              <a:gd name="connsiteX9" fmla="*/ 8884 w 2202036"/>
              <a:gd name="connsiteY9" fmla="*/ 235975 h 594531"/>
              <a:gd name="connsiteX10" fmla="*/ 13665 w 2202036"/>
              <a:gd name="connsiteY10" fmla="*/ 26000 h 594531"/>
              <a:gd name="connsiteX0" fmla="*/ 142254 w 2330625"/>
              <a:gd name="connsiteY0" fmla="*/ 26000 h 594531"/>
              <a:gd name="connsiteX1" fmla="*/ 219156 w 2330625"/>
              <a:gd name="connsiteY1" fmla="*/ 0 h 594531"/>
              <a:gd name="connsiteX2" fmla="*/ 2293833 w 2330625"/>
              <a:gd name="connsiteY2" fmla="*/ 12386 h 594531"/>
              <a:gd name="connsiteX3" fmla="*/ 2311159 w 2330625"/>
              <a:gd name="connsiteY3" fmla="*/ 108912 h 594531"/>
              <a:gd name="connsiteX4" fmla="*/ 2320234 w 2330625"/>
              <a:gd name="connsiteY4" fmla="*/ 422031 h 594531"/>
              <a:gd name="connsiteX5" fmla="*/ 2321060 w 2330625"/>
              <a:gd name="connsiteY5" fmla="*/ 583886 h 594531"/>
              <a:gd name="connsiteX6" fmla="*/ 2202247 w 2330625"/>
              <a:gd name="connsiteY6" fmla="*/ 594474 h 594531"/>
              <a:gd name="connsiteX7" fmla="*/ 151330 w 2330625"/>
              <a:gd name="connsiteY7" fmla="*/ 583886 h 594531"/>
              <a:gd name="connsiteX8" fmla="*/ 155624 w 2330625"/>
              <a:gd name="connsiteY8" fmla="*/ 512790 h 594531"/>
              <a:gd name="connsiteX9" fmla="*/ 146549 w 2330625"/>
              <a:gd name="connsiteY9" fmla="*/ 403879 h 594531"/>
              <a:gd name="connsiteX10" fmla="*/ 137473 w 2330625"/>
              <a:gd name="connsiteY10" fmla="*/ 235975 h 594531"/>
              <a:gd name="connsiteX11" fmla="*/ 142254 w 2330625"/>
              <a:gd name="connsiteY11" fmla="*/ 26000 h 594531"/>
              <a:gd name="connsiteX0" fmla="*/ 13413 w 2201784"/>
              <a:gd name="connsiteY0" fmla="*/ 26000 h 594531"/>
              <a:gd name="connsiteX1" fmla="*/ 90315 w 2201784"/>
              <a:gd name="connsiteY1" fmla="*/ 0 h 594531"/>
              <a:gd name="connsiteX2" fmla="*/ 2164992 w 2201784"/>
              <a:gd name="connsiteY2" fmla="*/ 12386 h 594531"/>
              <a:gd name="connsiteX3" fmla="*/ 2182318 w 2201784"/>
              <a:gd name="connsiteY3" fmla="*/ 108912 h 594531"/>
              <a:gd name="connsiteX4" fmla="*/ 2191393 w 2201784"/>
              <a:gd name="connsiteY4" fmla="*/ 422031 h 594531"/>
              <a:gd name="connsiteX5" fmla="*/ 2192219 w 2201784"/>
              <a:gd name="connsiteY5" fmla="*/ 583886 h 594531"/>
              <a:gd name="connsiteX6" fmla="*/ 2073406 w 2201784"/>
              <a:gd name="connsiteY6" fmla="*/ 594474 h 594531"/>
              <a:gd name="connsiteX7" fmla="*/ 22489 w 2201784"/>
              <a:gd name="connsiteY7" fmla="*/ 583886 h 594531"/>
              <a:gd name="connsiteX8" fmla="*/ 26783 w 2201784"/>
              <a:gd name="connsiteY8" fmla="*/ 512790 h 594531"/>
              <a:gd name="connsiteX9" fmla="*/ 17708 w 2201784"/>
              <a:gd name="connsiteY9" fmla="*/ 403879 h 594531"/>
              <a:gd name="connsiteX10" fmla="*/ 8632 w 2201784"/>
              <a:gd name="connsiteY10" fmla="*/ 235975 h 594531"/>
              <a:gd name="connsiteX11" fmla="*/ 13413 w 2201784"/>
              <a:gd name="connsiteY11" fmla="*/ 26000 h 594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01784" h="594531">
                <a:moveTo>
                  <a:pt x="13413" y="26000"/>
                </a:moveTo>
                <a:cubicBezTo>
                  <a:pt x="37534" y="24897"/>
                  <a:pt x="66194" y="1103"/>
                  <a:pt x="90315" y="0"/>
                </a:cubicBezTo>
                <a:lnTo>
                  <a:pt x="2164992" y="12386"/>
                </a:lnTo>
                <a:cubicBezTo>
                  <a:pt x="2164717" y="43049"/>
                  <a:pt x="2182593" y="78249"/>
                  <a:pt x="2182318" y="108912"/>
                </a:cubicBezTo>
                <a:cubicBezTo>
                  <a:pt x="2188231" y="177186"/>
                  <a:pt x="2189743" y="342869"/>
                  <a:pt x="2191393" y="422031"/>
                </a:cubicBezTo>
                <a:cubicBezTo>
                  <a:pt x="2193043" y="501193"/>
                  <a:pt x="2213396" y="555146"/>
                  <a:pt x="2192219" y="583886"/>
                </a:cubicBezTo>
                <a:cubicBezTo>
                  <a:pt x="2172279" y="582877"/>
                  <a:pt x="2093346" y="595483"/>
                  <a:pt x="2073406" y="594474"/>
                </a:cubicBezTo>
                <a:lnTo>
                  <a:pt x="22489" y="583886"/>
                </a:lnTo>
                <a:cubicBezTo>
                  <a:pt x="5849" y="592962"/>
                  <a:pt x="27580" y="542791"/>
                  <a:pt x="26783" y="512790"/>
                </a:cubicBezTo>
                <a:cubicBezTo>
                  <a:pt x="25986" y="482789"/>
                  <a:pt x="18464" y="450015"/>
                  <a:pt x="17708" y="403879"/>
                </a:cubicBezTo>
                <a:cubicBezTo>
                  <a:pt x="16952" y="357743"/>
                  <a:pt x="-14855" y="308787"/>
                  <a:pt x="8632" y="235975"/>
                </a:cubicBezTo>
                <a:cubicBezTo>
                  <a:pt x="7119" y="142994"/>
                  <a:pt x="-201" y="65329"/>
                  <a:pt x="13413" y="26000"/>
                </a:cubicBezTo>
                <a:close/>
              </a:path>
            </a:pathLst>
          </a:custGeom>
          <a:solidFill>
            <a:srgbClr val="D9D4D0">
              <a:alpha val="60000"/>
            </a:srgbClr>
          </a:solidFill>
          <a:ln>
            <a:noFill/>
          </a:ln>
          <a:effectLst>
            <a:softEdge rad="63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755915C-6965-441F-9440-8CE75F7FD6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9318" y="1811613"/>
            <a:ext cx="4458446" cy="3109740"/>
          </a:xfrm>
        </p:spPr>
        <p:txBody>
          <a:bodyPr anchor="ctr">
            <a:normAutofit/>
          </a:bodyPr>
          <a:lstStyle/>
          <a:p>
            <a:pPr marL="0" indent="0" algn="just">
              <a:buNone/>
            </a:pPr>
            <a:r>
              <a:rPr lang="it-IT" sz="1900" dirty="0">
                <a:solidFill>
                  <a:srgbClr val="5A330C"/>
                </a:solidFill>
                <a:latin typeface="Corbel" panose="020B0503020204020204" pitchFamily="34" charset="0"/>
              </a:rPr>
              <a:t>Realizzare nuovi boschi urbani è una delle strategie per ridurre la concentrazione dei gas serra. </a:t>
            </a:r>
          </a:p>
          <a:p>
            <a:pPr marL="0" indent="0" algn="just">
              <a:buNone/>
            </a:pPr>
            <a:r>
              <a:rPr lang="it-IT" sz="1900" dirty="0">
                <a:solidFill>
                  <a:srgbClr val="5A330C"/>
                </a:solidFill>
                <a:latin typeface="Corbel" panose="020B0503020204020204" pitchFamily="34" charset="0"/>
              </a:rPr>
              <a:t>Gli alberi sono fondamentali per la </a:t>
            </a:r>
            <a:r>
              <a:rPr lang="it-IT" sz="1900" b="1" dirty="0">
                <a:solidFill>
                  <a:srgbClr val="5A330C"/>
                </a:solidFill>
                <a:latin typeface="Corbel" panose="020B0503020204020204" pitchFamily="34" charset="0"/>
              </a:rPr>
              <a:t>mitigazione</a:t>
            </a:r>
            <a:r>
              <a:rPr lang="it-IT" sz="1900" dirty="0">
                <a:solidFill>
                  <a:srgbClr val="5A330C"/>
                </a:solidFill>
                <a:latin typeface="Corbel" panose="020B0503020204020204" pitchFamily="34" charset="0"/>
              </a:rPr>
              <a:t>, ma soprattutto per l’</a:t>
            </a:r>
            <a:r>
              <a:rPr lang="it-IT" sz="1900" b="1" dirty="0">
                <a:solidFill>
                  <a:srgbClr val="5A330C"/>
                </a:solidFill>
                <a:latin typeface="Corbel" panose="020B0503020204020204" pitchFamily="34" charset="0"/>
              </a:rPr>
              <a:t>adattamento</a:t>
            </a:r>
            <a:r>
              <a:rPr lang="it-IT" sz="1900" dirty="0">
                <a:solidFill>
                  <a:srgbClr val="5A330C"/>
                </a:solidFill>
                <a:latin typeface="Corbel" panose="020B0503020204020204" pitchFamily="34" charset="0"/>
              </a:rPr>
              <a:t> e quindi ridurre la vulnerabilità agli effetti nocivi che provoca il cambiamento climatico </a:t>
            </a:r>
          </a:p>
          <a:p>
            <a:pPr marL="0" indent="0">
              <a:buNone/>
            </a:pPr>
            <a:endParaRPr lang="it-IT" sz="1900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3994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3B139D5C-4A50-446E-834A-CACC1F605E1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90" b="10340"/>
          <a:stretch/>
        </p:blipFill>
        <p:spPr>
          <a:xfrm>
            <a:off x="0" y="10"/>
            <a:ext cx="12192000" cy="6857990"/>
          </a:xfrm>
          <a:prstGeom prst="rect">
            <a:avLst/>
          </a:prstGeom>
        </p:spPr>
      </p:pic>
      <p:sp>
        <p:nvSpPr>
          <p:cNvPr id="18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egnaposto contenuto 2">
            <a:extLst>
              <a:ext uri="{FF2B5EF4-FFF2-40B4-BE49-F238E27FC236}">
                <a16:creationId xmlns:a16="http://schemas.microsoft.com/office/drawing/2014/main" id="{FE5AAE52-A847-4500-9836-FE17F0801A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9000" y="3804617"/>
            <a:ext cx="4899171" cy="2585906"/>
          </a:xfrm>
        </p:spPr>
        <p:txBody>
          <a:bodyPr anchor="t">
            <a:normAutofit/>
          </a:bodyPr>
          <a:lstStyle/>
          <a:p>
            <a:pPr marL="0" indent="0" algn="just">
              <a:buNone/>
            </a:pPr>
            <a:r>
              <a:rPr lang="it-IT" sz="1800" dirty="0">
                <a:solidFill>
                  <a:srgbClr val="5A330C"/>
                </a:solidFill>
                <a:latin typeface="Corbel" panose="020B0503020204020204" pitchFamily="34" charset="0"/>
              </a:rPr>
              <a:t>Una nuova piantagione, se fatta in modo corretto, ha un costo relativamente alto. In media una pianta costa 40€/50€, considerando anche la manutenzione per i primi tre anni e la realizzazione dell’impianto d’irrigazione. </a:t>
            </a:r>
          </a:p>
          <a:p>
            <a:pPr marL="0" indent="0" algn="just">
              <a:buNone/>
            </a:pPr>
            <a:endParaRPr lang="it-IT" sz="1800" dirty="0">
              <a:solidFill>
                <a:srgbClr val="5A330C"/>
              </a:solidFill>
              <a:latin typeface="Corbel" panose="020B0503020204020204" pitchFamily="34" charset="0"/>
            </a:endParaRPr>
          </a:p>
          <a:p>
            <a:pPr marL="0" indent="0" algn="just">
              <a:buNone/>
            </a:pPr>
            <a:r>
              <a:rPr lang="it-IT" sz="1800" dirty="0">
                <a:solidFill>
                  <a:srgbClr val="5A330C"/>
                </a:solidFill>
                <a:latin typeface="Corbel" panose="020B0503020204020204" pitchFamily="34" charset="0"/>
              </a:rPr>
              <a:t>Ad ettaro si raggiungono i 25-30.000€ </a:t>
            </a:r>
          </a:p>
        </p:txBody>
      </p:sp>
      <p:sp>
        <p:nvSpPr>
          <p:cNvPr id="5" name="Titolo 1">
            <a:extLst>
              <a:ext uri="{FF2B5EF4-FFF2-40B4-BE49-F238E27FC236}">
                <a16:creationId xmlns:a16="http://schemas.microsoft.com/office/drawing/2014/main" id="{278205C0-6083-37ED-D5AB-91E7BF87F91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52692" y="2382006"/>
            <a:ext cx="4204137" cy="1342754"/>
          </a:xfrm>
          <a:prstGeom prst="rect">
            <a:avLst/>
          </a:prstGeom>
        </p:spPr>
        <p:txBody>
          <a:bodyPr vert="horz" lIns="0" tIns="0" rIns="0" bIns="0" rtlCol="0" anchorCtr="0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3800" b="1" dirty="0">
                <a:solidFill>
                  <a:srgbClr val="5A330C"/>
                </a:solidFill>
                <a:latin typeface="Corbel" panose="020B0503020204020204" pitchFamily="34" charset="0"/>
              </a:rPr>
              <a:t>Realizzare un bosco</a:t>
            </a:r>
          </a:p>
          <a:p>
            <a:pPr algn="ctr"/>
            <a:endParaRPr lang="it-IT" sz="3600" dirty="0"/>
          </a:p>
        </p:txBody>
      </p:sp>
    </p:spTree>
    <p:extLst>
      <p:ext uri="{BB962C8B-B14F-4D97-AF65-F5344CB8AC3E}">
        <p14:creationId xmlns:p14="http://schemas.microsoft.com/office/powerpoint/2010/main" val="692525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" name="Rectangle 37">
            <a:extLst>
              <a:ext uri="{FF2B5EF4-FFF2-40B4-BE49-F238E27FC236}">
                <a16:creationId xmlns:a16="http://schemas.microsoft.com/office/drawing/2014/main" id="{04C21BAE-6866-4C7A-A7EC-C1B2E572D5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magine 5" descr="Immagine che contiene erba, esterni, cielo, campo&#10;&#10;Descrizione generata automaticamente">
            <a:extLst>
              <a:ext uri="{FF2B5EF4-FFF2-40B4-BE49-F238E27FC236}">
                <a16:creationId xmlns:a16="http://schemas.microsoft.com/office/drawing/2014/main" id="{3B139D5C-4A50-446E-834A-CACC1F605E1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 useBgFill="1">
        <p:nvSpPr>
          <p:cNvPr id="40" name="Freeform: Shape 39">
            <a:extLst>
              <a:ext uri="{FF2B5EF4-FFF2-40B4-BE49-F238E27FC236}">
                <a16:creationId xmlns:a16="http://schemas.microsoft.com/office/drawing/2014/main" id="{7E7D0C94-08B4-48AE-8813-CC4D60294F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3899" y="609600"/>
            <a:ext cx="5372101" cy="5513767"/>
          </a:xfrm>
          <a:custGeom>
            <a:avLst/>
            <a:gdLst>
              <a:gd name="connsiteX0" fmla="*/ 0 w 5372101"/>
              <a:gd name="connsiteY0" fmla="*/ 0 h 5513767"/>
              <a:gd name="connsiteX1" fmla="*/ 5372101 w 5372101"/>
              <a:gd name="connsiteY1" fmla="*/ 0 h 5513767"/>
              <a:gd name="connsiteX2" fmla="*/ 5372101 w 5372101"/>
              <a:gd name="connsiteY2" fmla="*/ 5513767 h 5513767"/>
              <a:gd name="connsiteX3" fmla="*/ 5363126 w 5372101"/>
              <a:gd name="connsiteY3" fmla="*/ 5512835 h 5513767"/>
              <a:gd name="connsiteX4" fmla="*/ 5316714 w 5372101"/>
              <a:gd name="connsiteY4" fmla="*/ 5491247 h 5513767"/>
              <a:gd name="connsiteX5" fmla="*/ 5198331 w 5372101"/>
              <a:gd name="connsiteY5" fmla="*/ 5470092 h 5513767"/>
              <a:gd name="connsiteX6" fmla="*/ 5150428 w 5372101"/>
              <a:gd name="connsiteY6" fmla="*/ 5472506 h 5513767"/>
              <a:gd name="connsiteX7" fmla="*/ 5085506 w 5372101"/>
              <a:gd name="connsiteY7" fmla="*/ 5468851 h 5513767"/>
              <a:gd name="connsiteX8" fmla="*/ 4968663 w 5372101"/>
              <a:gd name="connsiteY8" fmla="*/ 5470487 h 5513767"/>
              <a:gd name="connsiteX9" fmla="*/ 4815623 w 5372101"/>
              <a:gd name="connsiteY9" fmla="*/ 5458622 h 5513767"/>
              <a:gd name="connsiteX10" fmla="*/ 4716679 w 5372101"/>
              <a:gd name="connsiteY10" fmla="*/ 5405365 h 5513767"/>
              <a:gd name="connsiteX11" fmla="*/ 4704891 w 5372101"/>
              <a:gd name="connsiteY11" fmla="*/ 5411529 h 5513767"/>
              <a:gd name="connsiteX12" fmla="*/ 4630496 w 5372101"/>
              <a:gd name="connsiteY12" fmla="*/ 5396532 h 5513767"/>
              <a:gd name="connsiteX13" fmla="*/ 4506964 w 5372101"/>
              <a:gd name="connsiteY13" fmla="*/ 5396685 h 5513767"/>
              <a:gd name="connsiteX14" fmla="*/ 4427135 w 5372101"/>
              <a:gd name="connsiteY14" fmla="*/ 5358585 h 5513767"/>
              <a:gd name="connsiteX15" fmla="*/ 4028338 w 5372101"/>
              <a:gd name="connsiteY15" fmla="*/ 5313494 h 5513767"/>
              <a:gd name="connsiteX16" fmla="*/ 4015367 w 5372101"/>
              <a:gd name="connsiteY16" fmla="*/ 5320766 h 5513767"/>
              <a:gd name="connsiteX17" fmla="*/ 4002837 w 5372101"/>
              <a:gd name="connsiteY17" fmla="*/ 5322294 h 5513767"/>
              <a:gd name="connsiteX18" fmla="*/ 3997650 w 5372101"/>
              <a:gd name="connsiteY18" fmla="*/ 5329513 h 5513767"/>
              <a:gd name="connsiteX19" fmla="*/ 3991991 w 5372101"/>
              <a:gd name="connsiteY19" fmla="*/ 5331908 h 5513767"/>
              <a:gd name="connsiteX20" fmla="*/ 3925210 w 5372101"/>
              <a:gd name="connsiteY20" fmla="*/ 5319395 h 5513767"/>
              <a:gd name="connsiteX21" fmla="*/ 3837014 w 5372101"/>
              <a:gd name="connsiteY21" fmla="*/ 5289023 h 5513767"/>
              <a:gd name="connsiteX22" fmla="*/ 3798765 w 5372101"/>
              <a:gd name="connsiteY22" fmla="*/ 5299431 h 5513767"/>
              <a:gd name="connsiteX23" fmla="*/ 3792144 w 5372101"/>
              <a:gd name="connsiteY23" fmla="*/ 5301616 h 5513767"/>
              <a:gd name="connsiteX24" fmla="*/ 3766249 w 5372101"/>
              <a:gd name="connsiteY24" fmla="*/ 5301869 h 5513767"/>
              <a:gd name="connsiteX25" fmla="*/ 3718651 w 5372101"/>
              <a:gd name="connsiteY25" fmla="*/ 5320541 h 5513767"/>
              <a:gd name="connsiteX26" fmla="*/ 3671207 w 5372101"/>
              <a:gd name="connsiteY26" fmla="*/ 5318046 h 5513767"/>
              <a:gd name="connsiteX27" fmla="*/ 3446863 w 5372101"/>
              <a:gd name="connsiteY27" fmla="*/ 5294348 h 5513767"/>
              <a:gd name="connsiteX28" fmla="*/ 3312000 w 5372101"/>
              <a:gd name="connsiteY28" fmla="*/ 5286923 h 5513767"/>
              <a:gd name="connsiteX29" fmla="*/ 3259756 w 5372101"/>
              <a:gd name="connsiteY29" fmla="*/ 5294712 h 5513767"/>
              <a:gd name="connsiteX30" fmla="*/ 3187481 w 5372101"/>
              <a:gd name="connsiteY30" fmla="*/ 5298457 h 5513767"/>
              <a:gd name="connsiteX31" fmla="*/ 3124115 w 5372101"/>
              <a:gd name="connsiteY31" fmla="*/ 5294626 h 5513767"/>
              <a:gd name="connsiteX32" fmla="*/ 3099907 w 5372101"/>
              <a:gd name="connsiteY32" fmla="*/ 5302443 h 5513767"/>
              <a:gd name="connsiteX33" fmla="*/ 3017494 w 5372101"/>
              <a:gd name="connsiteY33" fmla="*/ 5301439 h 5513767"/>
              <a:gd name="connsiteX34" fmla="*/ 3010848 w 5372101"/>
              <a:gd name="connsiteY34" fmla="*/ 5307225 h 5513767"/>
              <a:gd name="connsiteX35" fmla="*/ 2994286 w 5372101"/>
              <a:gd name="connsiteY35" fmla="*/ 5309060 h 5513767"/>
              <a:gd name="connsiteX36" fmla="*/ 2988160 w 5372101"/>
              <a:gd name="connsiteY36" fmla="*/ 5310041 h 5513767"/>
              <a:gd name="connsiteX37" fmla="*/ 2984260 w 5372101"/>
              <a:gd name="connsiteY37" fmla="*/ 5307528 h 5513767"/>
              <a:gd name="connsiteX38" fmla="*/ 2979127 w 5372101"/>
              <a:gd name="connsiteY38" fmla="*/ 5308389 h 5513767"/>
              <a:gd name="connsiteX39" fmla="*/ 2978660 w 5372101"/>
              <a:gd name="connsiteY39" fmla="*/ 5311563 h 5513767"/>
              <a:gd name="connsiteX40" fmla="*/ 2946326 w 5372101"/>
              <a:gd name="connsiteY40" fmla="*/ 5316745 h 5513767"/>
              <a:gd name="connsiteX41" fmla="*/ 2713134 w 5372101"/>
              <a:gd name="connsiteY41" fmla="*/ 5331381 h 5513767"/>
              <a:gd name="connsiteX42" fmla="*/ 2352072 w 5372101"/>
              <a:gd name="connsiteY42" fmla="*/ 5342761 h 5513767"/>
              <a:gd name="connsiteX43" fmla="*/ 2260922 w 5372101"/>
              <a:gd name="connsiteY43" fmla="*/ 5328122 h 5513767"/>
              <a:gd name="connsiteX44" fmla="*/ 2178497 w 5372101"/>
              <a:gd name="connsiteY44" fmla="*/ 5351065 h 5513767"/>
              <a:gd name="connsiteX45" fmla="*/ 2034408 w 5372101"/>
              <a:gd name="connsiteY45" fmla="*/ 5307958 h 5513767"/>
              <a:gd name="connsiteX46" fmla="*/ 1831505 w 5372101"/>
              <a:gd name="connsiteY46" fmla="*/ 5312691 h 5513767"/>
              <a:gd name="connsiteX47" fmla="*/ 1710387 w 5372101"/>
              <a:gd name="connsiteY47" fmla="*/ 5308705 h 5513767"/>
              <a:gd name="connsiteX48" fmla="*/ 1664816 w 5372101"/>
              <a:gd name="connsiteY48" fmla="*/ 5296479 h 5513767"/>
              <a:gd name="connsiteX49" fmla="*/ 1600883 w 5372101"/>
              <a:gd name="connsiteY49" fmla="*/ 5286607 h 5513767"/>
              <a:gd name="connsiteX50" fmla="*/ 1488397 w 5372101"/>
              <a:gd name="connsiteY50" fmla="*/ 5260898 h 5513767"/>
              <a:gd name="connsiteX51" fmla="*/ 1336670 w 5372101"/>
              <a:gd name="connsiteY51" fmla="*/ 5240770 h 5513767"/>
              <a:gd name="connsiteX52" fmla="*/ 1224297 w 5372101"/>
              <a:gd name="connsiteY52" fmla="*/ 5271845 h 5513767"/>
              <a:gd name="connsiteX53" fmla="*/ 1214830 w 5372101"/>
              <a:gd name="connsiteY53" fmla="*/ 5263450 h 5513767"/>
              <a:gd name="connsiteX54" fmla="*/ 1138181 w 5372101"/>
              <a:gd name="connsiteY54" fmla="*/ 5262590 h 5513767"/>
              <a:gd name="connsiteX55" fmla="*/ 943575 w 5372101"/>
              <a:gd name="connsiteY55" fmla="*/ 5290808 h 5513767"/>
              <a:gd name="connsiteX56" fmla="*/ 529813 w 5372101"/>
              <a:gd name="connsiteY56" fmla="*/ 5218555 h 5513767"/>
              <a:gd name="connsiteX57" fmla="*/ 519546 w 5372101"/>
              <a:gd name="connsiteY57" fmla="*/ 5208845 h 5513767"/>
              <a:gd name="connsiteX58" fmla="*/ 507906 w 5372101"/>
              <a:gd name="connsiteY58" fmla="*/ 5204779 h 5513767"/>
              <a:gd name="connsiteX59" fmla="*/ 505153 w 5372101"/>
              <a:gd name="connsiteY59" fmla="*/ 5196726 h 5513767"/>
              <a:gd name="connsiteX60" fmla="*/ 500429 w 5372101"/>
              <a:gd name="connsiteY60" fmla="*/ 5193241 h 5513767"/>
              <a:gd name="connsiteX61" fmla="*/ 431923 w 5372101"/>
              <a:gd name="connsiteY61" fmla="*/ 5191553 h 5513767"/>
              <a:gd name="connsiteX62" fmla="*/ 337115 w 5372101"/>
              <a:gd name="connsiteY62" fmla="*/ 5202714 h 5513767"/>
              <a:gd name="connsiteX63" fmla="*/ 303383 w 5372101"/>
              <a:gd name="connsiteY63" fmla="*/ 5184750 h 5513767"/>
              <a:gd name="connsiteX64" fmla="*/ 297664 w 5372101"/>
              <a:gd name="connsiteY64" fmla="*/ 5181269 h 5513767"/>
              <a:gd name="connsiteX65" fmla="*/ 272701 w 5372101"/>
              <a:gd name="connsiteY65" fmla="*/ 5175678 h 5513767"/>
              <a:gd name="connsiteX66" fmla="*/ 268242 w 5372101"/>
              <a:gd name="connsiteY66" fmla="*/ 5163678 h 5513767"/>
              <a:gd name="connsiteX67" fmla="*/ 232517 w 5372101"/>
              <a:gd name="connsiteY67" fmla="*/ 5147792 h 5513767"/>
              <a:gd name="connsiteX68" fmla="*/ 185851 w 5372101"/>
              <a:gd name="connsiteY68" fmla="*/ 5140408 h 5513767"/>
              <a:gd name="connsiteX69" fmla="*/ 20337 w 5372101"/>
              <a:gd name="connsiteY69" fmla="*/ 5113040 h 5513767"/>
              <a:gd name="connsiteX70" fmla="*/ 0 w 5372101"/>
              <a:gd name="connsiteY70" fmla="*/ 5112243 h 5513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5372101" h="5513767">
                <a:moveTo>
                  <a:pt x="0" y="0"/>
                </a:moveTo>
                <a:lnTo>
                  <a:pt x="5372101" y="0"/>
                </a:lnTo>
                <a:lnTo>
                  <a:pt x="5372101" y="5513767"/>
                </a:lnTo>
                <a:lnTo>
                  <a:pt x="5363126" y="5512835"/>
                </a:lnTo>
                <a:cubicBezTo>
                  <a:pt x="5345779" y="5509071"/>
                  <a:pt x="5329767" y="5502649"/>
                  <a:pt x="5316714" y="5491247"/>
                </a:cubicBezTo>
                <a:cubicBezTo>
                  <a:pt x="5295689" y="5478131"/>
                  <a:pt x="5219502" y="5459909"/>
                  <a:pt x="5198331" y="5470092"/>
                </a:cubicBezTo>
                <a:cubicBezTo>
                  <a:pt x="5181052" y="5469102"/>
                  <a:pt x="5165047" y="5459569"/>
                  <a:pt x="5150428" y="5472506"/>
                </a:cubicBezTo>
                <a:cubicBezTo>
                  <a:pt x="5129562" y="5487248"/>
                  <a:pt x="5088050" y="5445894"/>
                  <a:pt x="5085506" y="5468851"/>
                </a:cubicBezTo>
                <a:cubicBezTo>
                  <a:pt x="5055692" y="5440170"/>
                  <a:pt x="5006122" y="5469577"/>
                  <a:pt x="4968663" y="5470487"/>
                </a:cubicBezTo>
                <a:cubicBezTo>
                  <a:pt x="4947085" y="5444049"/>
                  <a:pt x="4889767" y="5472037"/>
                  <a:pt x="4815623" y="5458622"/>
                </a:cubicBezTo>
                <a:cubicBezTo>
                  <a:pt x="4792418" y="5428488"/>
                  <a:pt x="4765548" y="5449887"/>
                  <a:pt x="4716679" y="5405365"/>
                </a:cubicBezTo>
                <a:cubicBezTo>
                  <a:pt x="4713235" y="5407807"/>
                  <a:pt x="4709266" y="5409883"/>
                  <a:pt x="4704891" y="5411529"/>
                </a:cubicBezTo>
                <a:cubicBezTo>
                  <a:pt x="4679473" y="5421092"/>
                  <a:pt x="4646164" y="5414379"/>
                  <a:pt x="4630496" y="5396532"/>
                </a:cubicBezTo>
                <a:cubicBezTo>
                  <a:pt x="4590205" y="5365061"/>
                  <a:pt x="4548419" y="5412094"/>
                  <a:pt x="4506964" y="5396685"/>
                </a:cubicBezTo>
                <a:lnTo>
                  <a:pt x="4427135" y="5358585"/>
                </a:lnTo>
                <a:cubicBezTo>
                  <a:pt x="4319267" y="5308575"/>
                  <a:pt x="4152341" y="5340956"/>
                  <a:pt x="4028338" y="5313494"/>
                </a:cubicBezTo>
                <a:lnTo>
                  <a:pt x="4015367" y="5320766"/>
                </a:lnTo>
                <a:lnTo>
                  <a:pt x="4002837" y="5322294"/>
                </a:lnTo>
                <a:lnTo>
                  <a:pt x="3997650" y="5329513"/>
                </a:lnTo>
                <a:lnTo>
                  <a:pt x="3991991" y="5331908"/>
                </a:lnTo>
                <a:cubicBezTo>
                  <a:pt x="3969659" y="5338581"/>
                  <a:pt x="3978880" y="5316131"/>
                  <a:pt x="3925210" y="5319395"/>
                </a:cubicBezTo>
                <a:cubicBezTo>
                  <a:pt x="3947765" y="5277139"/>
                  <a:pt x="3837331" y="5338342"/>
                  <a:pt x="3837014" y="5289023"/>
                </a:cubicBezTo>
                <a:cubicBezTo>
                  <a:pt x="3824001" y="5291376"/>
                  <a:pt x="3811407" y="5295212"/>
                  <a:pt x="3798765" y="5299431"/>
                </a:cubicBezTo>
                <a:lnTo>
                  <a:pt x="3792144" y="5301616"/>
                </a:lnTo>
                <a:lnTo>
                  <a:pt x="3766249" y="5301869"/>
                </a:lnTo>
                <a:lnTo>
                  <a:pt x="3718651" y="5320541"/>
                </a:lnTo>
                <a:cubicBezTo>
                  <a:pt x="3703968" y="5321892"/>
                  <a:pt x="3688308" y="5321427"/>
                  <a:pt x="3671207" y="5318046"/>
                </a:cubicBezTo>
                <a:cubicBezTo>
                  <a:pt x="3616458" y="5288532"/>
                  <a:pt x="3514048" y="5333307"/>
                  <a:pt x="3446863" y="5294348"/>
                </a:cubicBezTo>
                <a:cubicBezTo>
                  <a:pt x="3420930" y="5283822"/>
                  <a:pt x="3333157" y="5274511"/>
                  <a:pt x="3312000" y="5286923"/>
                </a:cubicBezTo>
                <a:cubicBezTo>
                  <a:pt x="3292759" y="5287903"/>
                  <a:pt x="3273112" y="5280334"/>
                  <a:pt x="3259756" y="5294712"/>
                </a:cubicBezTo>
                <a:cubicBezTo>
                  <a:pt x="3239905" y="5311572"/>
                  <a:pt x="3185410" y="5275588"/>
                  <a:pt x="3187481" y="5298457"/>
                </a:cubicBezTo>
                <a:cubicBezTo>
                  <a:pt x="3168018" y="5286036"/>
                  <a:pt x="3146200" y="5288458"/>
                  <a:pt x="3124115" y="5294626"/>
                </a:cubicBezTo>
                <a:lnTo>
                  <a:pt x="3099907" y="5302443"/>
                </a:lnTo>
                <a:lnTo>
                  <a:pt x="3017494" y="5301439"/>
                </a:lnTo>
                <a:lnTo>
                  <a:pt x="3010848" y="5307225"/>
                </a:lnTo>
                <a:lnTo>
                  <a:pt x="2994286" y="5309060"/>
                </a:lnTo>
                <a:lnTo>
                  <a:pt x="2988160" y="5310041"/>
                </a:lnTo>
                <a:lnTo>
                  <a:pt x="2984260" y="5307528"/>
                </a:lnTo>
                <a:cubicBezTo>
                  <a:pt x="2981957" y="5306419"/>
                  <a:pt x="2980273" y="5306402"/>
                  <a:pt x="2979127" y="5308389"/>
                </a:cubicBezTo>
                <a:cubicBezTo>
                  <a:pt x="2978971" y="5309447"/>
                  <a:pt x="2978816" y="5310505"/>
                  <a:pt x="2978660" y="5311563"/>
                </a:cubicBezTo>
                <a:lnTo>
                  <a:pt x="2946326" y="5316745"/>
                </a:lnTo>
                <a:lnTo>
                  <a:pt x="2713134" y="5331381"/>
                </a:lnTo>
                <a:cubicBezTo>
                  <a:pt x="2610698" y="5372328"/>
                  <a:pt x="2466037" y="5325762"/>
                  <a:pt x="2352072" y="5342761"/>
                </a:cubicBezTo>
                <a:cubicBezTo>
                  <a:pt x="2293501" y="5293708"/>
                  <a:pt x="2324138" y="5338538"/>
                  <a:pt x="2260922" y="5328122"/>
                </a:cubicBezTo>
                <a:cubicBezTo>
                  <a:pt x="2275681" y="5372347"/>
                  <a:pt x="2185007" y="5301703"/>
                  <a:pt x="2178497" y="5351065"/>
                </a:cubicBezTo>
                <a:cubicBezTo>
                  <a:pt x="2133294" y="5337229"/>
                  <a:pt x="2097074" y="5300208"/>
                  <a:pt x="2034408" y="5307958"/>
                </a:cubicBezTo>
                <a:cubicBezTo>
                  <a:pt x="1981894" y="5332879"/>
                  <a:pt x="1896288" y="5279365"/>
                  <a:pt x="1831505" y="5312691"/>
                </a:cubicBezTo>
                <a:cubicBezTo>
                  <a:pt x="1807063" y="5321035"/>
                  <a:pt x="1727674" y="5322925"/>
                  <a:pt x="1710387" y="5308705"/>
                </a:cubicBezTo>
                <a:cubicBezTo>
                  <a:pt x="1693367" y="5306094"/>
                  <a:pt x="1674901" y="5312009"/>
                  <a:pt x="1664816" y="5296479"/>
                </a:cubicBezTo>
                <a:cubicBezTo>
                  <a:pt x="1649255" y="5277912"/>
                  <a:pt x="1596152" y="5309335"/>
                  <a:pt x="1600883" y="5286607"/>
                </a:cubicBezTo>
                <a:cubicBezTo>
                  <a:pt x="1563066" y="5308189"/>
                  <a:pt x="1524339" y="5269513"/>
                  <a:pt x="1488397" y="5260898"/>
                </a:cubicBezTo>
                <a:cubicBezTo>
                  <a:pt x="1459246" y="5282011"/>
                  <a:pt x="1412580" y="5243108"/>
                  <a:pt x="1336670" y="5240770"/>
                </a:cubicBezTo>
                <a:cubicBezTo>
                  <a:pt x="1304792" y="5265122"/>
                  <a:pt x="1285508" y="5238878"/>
                  <a:pt x="1224297" y="5271845"/>
                </a:cubicBezTo>
                <a:cubicBezTo>
                  <a:pt x="1221731" y="5268771"/>
                  <a:pt x="1218543" y="5265944"/>
                  <a:pt x="1214830" y="5263450"/>
                </a:cubicBezTo>
                <a:cubicBezTo>
                  <a:pt x="1193241" y="5248952"/>
                  <a:pt x="1158925" y="5248567"/>
                  <a:pt x="1138181" y="5262590"/>
                </a:cubicBezTo>
                <a:lnTo>
                  <a:pt x="943575" y="5290808"/>
                </a:lnTo>
                <a:cubicBezTo>
                  <a:pt x="823587" y="5316899"/>
                  <a:pt x="658340" y="5217603"/>
                  <a:pt x="529813" y="5218555"/>
                </a:cubicBezTo>
                <a:lnTo>
                  <a:pt x="519546" y="5208845"/>
                </a:lnTo>
                <a:lnTo>
                  <a:pt x="507906" y="5204779"/>
                </a:lnTo>
                <a:lnTo>
                  <a:pt x="505153" y="5196726"/>
                </a:lnTo>
                <a:lnTo>
                  <a:pt x="500429" y="5193241"/>
                </a:lnTo>
                <a:cubicBezTo>
                  <a:pt x="480923" y="5182176"/>
                  <a:pt x="482807" y="5205793"/>
                  <a:pt x="431923" y="5191553"/>
                </a:cubicBezTo>
                <a:cubicBezTo>
                  <a:pt x="440499" y="5237077"/>
                  <a:pt x="352872" y="5155083"/>
                  <a:pt x="337115" y="5202714"/>
                </a:cubicBezTo>
                <a:cubicBezTo>
                  <a:pt x="325265" y="5197752"/>
                  <a:pt x="314288" y="5191441"/>
                  <a:pt x="303383" y="5184750"/>
                </a:cubicBezTo>
                <a:lnTo>
                  <a:pt x="297664" y="5181269"/>
                </a:lnTo>
                <a:lnTo>
                  <a:pt x="272701" y="5175678"/>
                </a:lnTo>
                <a:lnTo>
                  <a:pt x="268242" y="5163678"/>
                </a:lnTo>
                <a:lnTo>
                  <a:pt x="232517" y="5147792"/>
                </a:lnTo>
                <a:cubicBezTo>
                  <a:pt x="218741" y="5143453"/>
                  <a:pt x="203450" y="5140668"/>
                  <a:pt x="185851" y="5140408"/>
                </a:cubicBezTo>
                <a:cubicBezTo>
                  <a:pt x="139207" y="5153337"/>
                  <a:pt x="79723" y="5120316"/>
                  <a:pt x="20337" y="5113040"/>
                </a:cubicBezTo>
                <a:lnTo>
                  <a:pt x="0" y="5112243"/>
                </a:lnTo>
                <a:close/>
              </a:path>
            </a:pathLst>
          </a:custGeom>
          <a:ln>
            <a:noFill/>
          </a:ln>
          <a:effectLst>
            <a:outerShdw blurRad="25400" dist="12700" dir="3000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2" name="Rectangle 6">
            <a:extLst>
              <a:ext uri="{FF2B5EF4-FFF2-40B4-BE49-F238E27FC236}">
                <a16:creationId xmlns:a16="http://schemas.microsoft.com/office/drawing/2014/main" id="{F0C518C2-0AA4-470C-87B9-9CBF428FBA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564666" y="399531"/>
            <a:ext cx="1707751" cy="428984"/>
          </a:xfrm>
          <a:custGeom>
            <a:avLst/>
            <a:gdLst>
              <a:gd name="connsiteX0" fmla="*/ 0 w 2142503"/>
              <a:gd name="connsiteY0" fmla="*/ 0 h 571500"/>
              <a:gd name="connsiteX1" fmla="*/ 2142503 w 2142503"/>
              <a:gd name="connsiteY1" fmla="*/ 0 h 571500"/>
              <a:gd name="connsiteX2" fmla="*/ 2142503 w 2142503"/>
              <a:gd name="connsiteY2" fmla="*/ 571500 h 571500"/>
              <a:gd name="connsiteX3" fmla="*/ 0 w 2142503"/>
              <a:gd name="connsiteY3" fmla="*/ 571500 h 571500"/>
              <a:gd name="connsiteX4" fmla="*/ 0 w 2142503"/>
              <a:gd name="connsiteY4" fmla="*/ 0 h 571500"/>
              <a:gd name="connsiteX0" fmla="*/ 0 w 2142503"/>
              <a:gd name="connsiteY0" fmla="*/ 0 h 582145"/>
              <a:gd name="connsiteX1" fmla="*/ 2142503 w 2142503"/>
              <a:gd name="connsiteY1" fmla="*/ 0 h 582145"/>
              <a:gd name="connsiteX2" fmla="*/ 2142503 w 2142503"/>
              <a:gd name="connsiteY2" fmla="*/ 571500 h 582145"/>
              <a:gd name="connsiteX3" fmla="*/ 2050917 w 2142503"/>
              <a:gd name="connsiteY3" fmla="*/ 582088 h 582145"/>
              <a:gd name="connsiteX4" fmla="*/ 0 w 2142503"/>
              <a:gd name="connsiteY4" fmla="*/ 571500 h 582145"/>
              <a:gd name="connsiteX5" fmla="*/ 0 w 2142503"/>
              <a:gd name="connsiteY5" fmla="*/ 0 h 582145"/>
              <a:gd name="connsiteX0" fmla="*/ 0 w 2159832"/>
              <a:gd name="connsiteY0" fmla="*/ 0 h 582145"/>
              <a:gd name="connsiteX1" fmla="*/ 2142503 w 2159832"/>
              <a:gd name="connsiteY1" fmla="*/ 0 h 582145"/>
              <a:gd name="connsiteX2" fmla="*/ 2159829 w 2159832"/>
              <a:gd name="connsiteY2" fmla="*/ 96526 h 582145"/>
              <a:gd name="connsiteX3" fmla="*/ 2142503 w 2159832"/>
              <a:gd name="connsiteY3" fmla="*/ 571500 h 582145"/>
              <a:gd name="connsiteX4" fmla="*/ 2050917 w 2159832"/>
              <a:gd name="connsiteY4" fmla="*/ 582088 h 582145"/>
              <a:gd name="connsiteX5" fmla="*/ 0 w 2159832"/>
              <a:gd name="connsiteY5" fmla="*/ 571500 h 582145"/>
              <a:gd name="connsiteX6" fmla="*/ 0 w 2159832"/>
              <a:gd name="connsiteY6" fmla="*/ 0 h 582145"/>
              <a:gd name="connsiteX0" fmla="*/ 0 w 2159832"/>
              <a:gd name="connsiteY0" fmla="*/ 12386 h 594531"/>
              <a:gd name="connsiteX1" fmla="*/ 67826 w 2159832"/>
              <a:gd name="connsiteY1" fmla="*/ 0 h 594531"/>
              <a:gd name="connsiteX2" fmla="*/ 2142503 w 2159832"/>
              <a:gd name="connsiteY2" fmla="*/ 12386 h 594531"/>
              <a:gd name="connsiteX3" fmla="*/ 2159829 w 2159832"/>
              <a:gd name="connsiteY3" fmla="*/ 108912 h 594531"/>
              <a:gd name="connsiteX4" fmla="*/ 2142503 w 2159832"/>
              <a:gd name="connsiteY4" fmla="*/ 583886 h 594531"/>
              <a:gd name="connsiteX5" fmla="*/ 2050917 w 2159832"/>
              <a:gd name="connsiteY5" fmla="*/ 594474 h 594531"/>
              <a:gd name="connsiteX6" fmla="*/ 0 w 2159832"/>
              <a:gd name="connsiteY6" fmla="*/ 583886 h 594531"/>
              <a:gd name="connsiteX7" fmla="*/ 0 w 2159832"/>
              <a:gd name="connsiteY7" fmla="*/ 12386 h 594531"/>
              <a:gd name="connsiteX0" fmla="*/ 0 w 2168908"/>
              <a:gd name="connsiteY0" fmla="*/ 26000 h 594531"/>
              <a:gd name="connsiteX1" fmla="*/ 76902 w 2168908"/>
              <a:gd name="connsiteY1" fmla="*/ 0 h 594531"/>
              <a:gd name="connsiteX2" fmla="*/ 2151579 w 2168908"/>
              <a:gd name="connsiteY2" fmla="*/ 12386 h 594531"/>
              <a:gd name="connsiteX3" fmla="*/ 2168905 w 2168908"/>
              <a:gd name="connsiteY3" fmla="*/ 108912 h 594531"/>
              <a:gd name="connsiteX4" fmla="*/ 2151579 w 2168908"/>
              <a:gd name="connsiteY4" fmla="*/ 583886 h 594531"/>
              <a:gd name="connsiteX5" fmla="*/ 2059993 w 2168908"/>
              <a:gd name="connsiteY5" fmla="*/ 594474 h 594531"/>
              <a:gd name="connsiteX6" fmla="*/ 9076 w 2168908"/>
              <a:gd name="connsiteY6" fmla="*/ 583886 h 594531"/>
              <a:gd name="connsiteX7" fmla="*/ 0 w 2168908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147197 w 2316105"/>
              <a:gd name="connsiteY0" fmla="*/ 26000 h 594531"/>
              <a:gd name="connsiteX1" fmla="*/ 224099 w 2316105"/>
              <a:gd name="connsiteY1" fmla="*/ 0 h 594531"/>
              <a:gd name="connsiteX2" fmla="*/ 2298776 w 2316105"/>
              <a:gd name="connsiteY2" fmla="*/ 12386 h 594531"/>
              <a:gd name="connsiteX3" fmla="*/ 2316102 w 2316105"/>
              <a:gd name="connsiteY3" fmla="*/ 108912 h 594531"/>
              <a:gd name="connsiteX4" fmla="*/ 2298776 w 2316105"/>
              <a:gd name="connsiteY4" fmla="*/ 583886 h 594531"/>
              <a:gd name="connsiteX5" fmla="*/ 2207190 w 2316105"/>
              <a:gd name="connsiteY5" fmla="*/ 594474 h 594531"/>
              <a:gd name="connsiteX6" fmla="*/ 156273 w 2316105"/>
              <a:gd name="connsiteY6" fmla="*/ 583886 h 594531"/>
              <a:gd name="connsiteX7" fmla="*/ 142416 w 2316105"/>
              <a:gd name="connsiteY7" fmla="*/ 235975 h 594531"/>
              <a:gd name="connsiteX8" fmla="*/ 147197 w 2316105"/>
              <a:gd name="connsiteY8" fmla="*/ 26000 h 594531"/>
              <a:gd name="connsiteX0" fmla="*/ 154684 w 2323592"/>
              <a:gd name="connsiteY0" fmla="*/ 26000 h 594531"/>
              <a:gd name="connsiteX1" fmla="*/ 231586 w 2323592"/>
              <a:gd name="connsiteY1" fmla="*/ 0 h 594531"/>
              <a:gd name="connsiteX2" fmla="*/ 2306263 w 2323592"/>
              <a:gd name="connsiteY2" fmla="*/ 12386 h 594531"/>
              <a:gd name="connsiteX3" fmla="*/ 2323589 w 2323592"/>
              <a:gd name="connsiteY3" fmla="*/ 108912 h 594531"/>
              <a:gd name="connsiteX4" fmla="*/ 2306263 w 2323592"/>
              <a:gd name="connsiteY4" fmla="*/ 583886 h 594531"/>
              <a:gd name="connsiteX5" fmla="*/ 2214677 w 2323592"/>
              <a:gd name="connsiteY5" fmla="*/ 594474 h 594531"/>
              <a:gd name="connsiteX6" fmla="*/ 163760 w 2323592"/>
              <a:gd name="connsiteY6" fmla="*/ 583886 h 594531"/>
              <a:gd name="connsiteX7" fmla="*/ 158979 w 2323592"/>
              <a:gd name="connsiteY7" fmla="*/ 403879 h 594531"/>
              <a:gd name="connsiteX8" fmla="*/ 149903 w 2323592"/>
              <a:gd name="connsiteY8" fmla="*/ 235975 h 594531"/>
              <a:gd name="connsiteX9" fmla="*/ 154684 w 2323592"/>
              <a:gd name="connsiteY9" fmla="*/ 26000 h 594531"/>
              <a:gd name="connsiteX0" fmla="*/ 13665 w 2182573"/>
              <a:gd name="connsiteY0" fmla="*/ 26000 h 594531"/>
              <a:gd name="connsiteX1" fmla="*/ 90567 w 2182573"/>
              <a:gd name="connsiteY1" fmla="*/ 0 h 594531"/>
              <a:gd name="connsiteX2" fmla="*/ 2165244 w 2182573"/>
              <a:gd name="connsiteY2" fmla="*/ 12386 h 594531"/>
              <a:gd name="connsiteX3" fmla="*/ 2182570 w 2182573"/>
              <a:gd name="connsiteY3" fmla="*/ 108912 h 594531"/>
              <a:gd name="connsiteX4" fmla="*/ 2165244 w 2182573"/>
              <a:gd name="connsiteY4" fmla="*/ 583886 h 594531"/>
              <a:gd name="connsiteX5" fmla="*/ 2073658 w 2182573"/>
              <a:gd name="connsiteY5" fmla="*/ 594474 h 594531"/>
              <a:gd name="connsiteX6" fmla="*/ 22741 w 2182573"/>
              <a:gd name="connsiteY6" fmla="*/ 583886 h 594531"/>
              <a:gd name="connsiteX7" fmla="*/ 17960 w 2182573"/>
              <a:gd name="connsiteY7" fmla="*/ 403879 h 594531"/>
              <a:gd name="connsiteX8" fmla="*/ 8884 w 2182573"/>
              <a:gd name="connsiteY8" fmla="*/ 235975 h 594531"/>
              <a:gd name="connsiteX9" fmla="*/ 13665 w 2182573"/>
              <a:gd name="connsiteY9" fmla="*/ 26000 h 594531"/>
              <a:gd name="connsiteX0" fmla="*/ 13665 w 2202120"/>
              <a:gd name="connsiteY0" fmla="*/ 26000 h 594531"/>
              <a:gd name="connsiteX1" fmla="*/ 90567 w 2202120"/>
              <a:gd name="connsiteY1" fmla="*/ 0 h 594531"/>
              <a:gd name="connsiteX2" fmla="*/ 2165244 w 2202120"/>
              <a:gd name="connsiteY2" fmla="*/ 12386 h 594531"/>
              <a:gd name="connsiteX3" fmla="*/ 2182570 w 2202120"/>
              <a:gd name="connsiteY3" fmla="*/ 108912 h 594531"/>
              <a:gd name="connsiteX4" fmla="*/ 2192471 w 2202120"/>
              <a:gd name="connsiteY4" fmla="*/ 583886 h 594531"/>
              <a:gd name="connsiteX5" fmla="*/ 2073658 w 2202120"/>
              <a:gd name="connsiteY5" fmla="*/ 594474 h 594531"/>
              <a:gd name="connsiteX6" fmla="*/ 22741 w 2202120"/>
              <a:gd name="connsiteY6" fmla="*/ 583886 h 594531"/>
              <a:gd name="connsiteX7" fmla="*/ 17960 w 2202120"/>
              <a:gd name="connsiteY7" fmla="*/ 403879 h 594531"/>
              <a:gd name="connsiteX8" fmla="*/ 8884 w 2202120"/>
              <a:gd name="connsiteY8" fmla="*/ 235975 h 594531"/>
              <a:gd name="connsiteX9" fmla="*/ 13665 w 2202120"/>
              <a:gd name="connsiteY9" fmla="*/ 26000 h 594531"/>
              <a:gd name="connsiteX0" fmla="*/ 13665 w 2202036"/>
              <a:gd name="connsiteY0" fmla="*/ 26000 h 594531"/>
              <a:gd name="connsiteX1" fmla="*/ 90567 w 2202036"/>
              <a:gd name="connsiteY1" fmla="*/ 0 h 594531"/>
              <a:gd name="connsiteX2" fmla="*/ 2165244 w 2202036"/>
              <a:gd name="connsiteY2" fmla="*/ 12386 h 594531"/>
              <a:gd name="connsiteX3" fmla="*/ 2182570 w 2202036"/>
              <a:gd name="connsiteY3" fmla="*/ 108912 h 594531"/>
              <a:gd name="connsiteX4" fmla="*/ 2191645 w 2202036"/>
              <a:gd name="connsiteY4" fmla="*/ 422031 h 594531"/>
              <a:gd name="connsiteX5" fmla="*/ 2192471 w 2202036"/>
              <a:gd name="connsiteY5" fmla="*/ 583886 h 594531"/>
              <a:gd name="connsiteX6" fmla="*/ 2073658 w 2202036"/>
              <a:gd name="connsiteY6" fmla="*/ 594474 h 594531"/>
              <a:gd name="connsiteX7" fmla="*/ 22741 w 2202036"/>
              <a:gd name="connsiteY7" fmla="*/ 583886 h 594531"/>
              <a:gd name="connsiteX8" fmla="*/ 17960 w 2202036"/>
              <a:gd name="connsiteY8" fmla="*/ 403879 h 594531"/>
              <a:gd name="connsiteX9" fmla="*/ 8884 w 2202036"/>
              <a:gd name="connsiteY9" fmla="*/ 235975 h 594531"/>
              <a:gd name="connsiteX10" fmla="*/ 13665 w 2202036"/>
              <a:gd name="connsiteY10" fmla="*/ 26000 h 594531"/>
              <a:gd name="connsiteX0" fmla="*/ 142254 w 2330625"/>
              <a:gd name="connsiteY0" fmla="*/ 26000 h 594531"/>
              <a:gd name="connsiteX1" fmla="*/ 219156 w 2330625"/>
              <a:gd name="connsiteY1" fmla="*/ 0 h 594531"/>
              <a:gd name="connsiteX2" fmla="*/ 2293833 w 2330625"/>
              <a:gd name="connsiteY2" fmla="*/ 12386 h 594531"/>
              <a:gd name="connsiteX3" fmla="*/ 2311159 w 2330625"/>
              <a:gd name="connsiteY3" fmla="*/ 108912 h 594531"/>
              <a:gd name="connsiteX4" fmla="*/ 2320234 w 2330625"/>
              <a:gd name="connsiteY4" fmla="*/ 422031 h 594531"/>
              <a:gd name="connsiteX5" fmla="*/ 2321060 w 2330625"/>
              <a:gd name="connsiteY5" fmla="*/ 583886 h 594531"/>
              <a:gd name="connsiteX6" fmla="*/ 2202247 w 2330625"/>
              <a:gd name="connsiteY6" fmla="*/ 594474 h 594531"/>
              <a:gd name="connsiteX7" fmla="*/ 151330 w 2330625"/>
              <a:gd name="connsiteY7" fmla="*/ 583886 h 594531"/>
              <a:gd name="connsiteX8" fmla="*/ 155624 w 2330625"/>
              <a:gd name="connsiteY8" fmla="*/ 512790 h 594531"/>
              <a:gd name="connsiteX9" fmla="*/ 146549 w 2330625"/>
              <a:gd name="connsiteY9" fmla="*/ 403879 h 594531"/>
              <a:gd name="connsiteX10" fmla="*/ 137473 w 2330625"/>
              <a:gd name="connsiteY10" fmla="*/ 235975 h 594531"/>
              <a:gd name="connsiteX11" fmla="*/ 142254 w 2330625"/>
              <a:gd name="connsiteY11" fmla="*/ 26000 h 594531"/>
              <a:gd name="connsiteX0" fmla="*/ 13413 w 2201784"/>
              <a:gd name="connsiteY0" fmla="*/ 26000 h 594531"/>
              <a:gd name="connsiteX1" fmla="*/ 90315 w 2201784"/>
              <a:gd name="connsiteY1" fmla="*/ 0 h 594531"/>
              <a:gd name="connsiteX2" fmla="*/ 2164992 w 2201784"/>
              <a:gd name="connsiteY2" fmla="*/ 12386 h 594531"/>
              <a:gd name="connsiteX3" fmla="*/ 2182318 w 2201784"/>
              <a:gd name="connsiteY3" fmla="*/ 108912 h 594531"/>
              <a:gd name="connsiteX4" fmla="*/ 2191393 w 2201784"/>
              <a:gd name="connsiteY4" fmla="*/ 422031 h 594531"/>
              <a:gd name="connsiteX5" fmla="*/ 2192219 w 2201784"/>
              <a:gd name="connsiteY5" fmla="*/ 583886 h 594531"/>
              <a:gd name="connsiteX6" fmla="*/ 2073406 w 2201784"/>
              <a:gd name="connsiteY6" fmla="*/ 594474 h 594531"/>
              <a:gd name="connsiteX7" fmla="*/ 22489 w 2201784"/>
              <a:gd name="connsiteY7" fmla="*/ 583886 h 594531"/>
              <a:gd name="connsiteX8" fmla="*/ 26783 w 2201784"/>
              <a:gd name="connsiteY8" fmla="*/ 512790 h 594531"/>
              <a:gd name="connsiteX9" fmla="*/ 17708 w 2201784"/>
              <a:gd name="connsiteY9" fmla="*/ 403879 h 594531"/>
              <a:gd name="connsiteX10" fmla="*/ 8632 w 2201784"/>
              <a:gd name="connsiteY10" fmla="*/ 235975 h 594531"/>
              <a:gd name="connsiteX11" fmla="*/ 13413 w 2201784"/>
              <a:gd name="connsiteY11" fmla="*/ 26000 h 594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01784" h="594531">
                <a:moveTo>
                  <a:pt x="13413" y="26000"/>
                </a:moveTo>
                <a:cubicBezTo>
                  <a:pt x="37534" y="24897"/>
                  <a:pt x="66194" y="1103"/>
                  <a:pt x="90315" y="0"/>
                </a:cubicBezTo>
                <a:lnTo>
                  <a:pt x="2164992" y="12386"/>
                </a:lnTo>
                <a:cubicBezTo>
                  <a:pt x="2164717" y="43049"/>
                  <a:pt x="2182593" y="78249"/>
                  <a:pt x="2182318" y="108912"/>
                </a:cubicBezTo>
                <a:cubicBezTo>
                  <a:pt x="2188231" y="177186"/>
                  <a:pt x="2189743" y="342869"/>
                  <a:pt x="2191393" y="422031"/>
                </a:cubicBezTo>
                <a:cubicBezTo>
                  <a:pt x="2193043" y="501193"/>
                  <a:pt x="2213396" y="555146"/>
                  <a:pt x="2192219" y="583886"/>
                </a:cubicBezTo>
                <a:cubicBezTo>
                  <a:pt x="2172279" y="582877"/>
                  <a:pt x="2093346" y="595483"/>
                  <a:pt x="2073406" y="594474"/>
                </a:cubicBezTo>
                <a:lnTo>
                  <a:pt x="22489" y="583886"/>
                </a:lnTo>
                <a:cubicBezTo>
                  <a:pt x="5849" y="592962"/>
                  <a:pt x="27580" y="542791"/>
                  <a:pt x="26783" y="512790"/>
                </a:cubicBezTo>
                <a:cubicBezTo>
                  <a:pt x="25986" y="482789"/>
                  <a:pt x="18464" y="450015"/>
                  <a:pt x="17708" y="403879"/>
                </a:cubicBezTo>
                <a:cubicBezTo>
                  <a:pt x="16952" y="357743"/>
                  <a:pt x="-14855" y="308787"/>
                  <a:pt x="8632" y="235975"/>
                </a:cubicBezTo>
                <a:cubicBezTo>
                  <a:pt x="7119" y="142994"/>
                  <a:pt x="-201" y="65329"/>
                  <a:pt x="13413" y="26000"/>
                </a:cubicBezTo>
                <a:close/>
              </a:path>
            </a:pathLst>
          </a:custGeom>
          <a:solidFill>
            <a:srgbClr val="D9D4D0">
              <a:alpha val="60000"/>
            </a:srgbClr>
          </a:solidFill>
          <a:ln>
            <a:noFill/>
          </a:ln>
          <a:effectLst>
            <a:softEdge rad="63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egnaposto contenuto 2">
            <a:extLst>
              <a:ext uri="{FF2B5EF4-FFF2-40B4-BE49-F238E27FC236}">
                <a16:creationId xmlns:a16="http://schemas.microsoft.com/office/drawing/2014/main" id="{FE5AAE52-A847-4500-9836-FE17F0801A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9319" y="1038584"/>
            <a:ext cx="4458446" cy="4618413"/>
          </a:xfrm>
        </p:spPr>
        <p:txBody>
          <a:bodyPr anchor="ctr">
            <a:normAutofit/>
          </a:bodyPr>
          <a:lstStyle/>
          <a:p>
            <a:pPr marL="0" indent="0" algn="just">
              <a:buNone/>
            </a:pPr>
            <a:r>
              <a:rPr lang="it-IT" sz="2200" dirty="0">
                <a:solidFill>
                  <a:srgbClr val="5A330C"/>
                </a:solidFill>
                <a:latin typeface="Corbel" panose="020B0503020204020204" pitchFamily="34" charset="0"/>
              </a:rPr>
              <a:t>Alla base di una buona gestione dei boschi è importante valorizzare </a:t>
            </a:r>
            <a:r>
              <a:rPr lang="it-IT" sz="2200" b="1" dirty="0">
                <a:solidFill>
                  <a:srgbClr val="5A330C"/>
                </a:solidFill>
                <a:latin typeface="Corbel" panose="020B0503020204020204" pitchFamily="34" charset="0"/>
              </a:rPr>
              <a:t>la multifunzionalità dei boschi</a:t>
            </a:r>
            <a:r>
              <a:rPr lang="it-IT" sz="2200" dirty="0">
                <a:solidFill>
                  <a:srgbClr val="5A330C"/>
                </a:solidFill>
                <a:latin typeface="Corbel" panose="020B0503020204020204" pitchFamily="34" charset="0"/>
              </a:rPr>
              <a:t>. </a:t>
            </a:r>
          </a:p>
          <a:p>
            <a:pPr marL="0" indent="0" algn="just">
              <a:buNone/>
            </a:pPr>
            <a:r>
              <a:rPr lang="it-IT" sz="2200" dirty="0">
                <a:solidFill>
                  <a:srgbClr val="5A330C"/>
                </a:solidFill>
                <a:latin typeface="Corbel" panose="020B0503020204020204" pitchFamily="34" charset="0"/>
              </a:rPr>
              <a:t>Soprattutto in fase di progettazione, è fondamentale pensare ai servizi ecosistemici che vogliamo generare in base al luogo e allo scopo del nuovo bosco. </a:t>
            </a:r>
          </a:p>
        </p:txBody>
      </p:sp>
    </p:spTree>
    <p:extLst>
      <p:ext uri="{BB962C8B-B14F-4D97-AF65-F5344CB8AC3E}">
        <p14:creationId xmlns:p14="http://schemas.microsoft.com/office/powerpoint/2010/main" val="14344171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>
            <a:extLst>
              <a:ext uri="{FF2B5EF4-FFF2-40B4-BE49-F238E27FC236}">
                <a16:creationId xmlns:a16="http://schemas.microsoft.com/office/drawing/2014/main" id="{CA590F5A-815E-5862-2150-9C66A990CE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95650" y="195264"/>
            <a:ext cx="9144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2400">
              <a:latin typeface="Times New Roman" panose="02020603050405020304" pitchFamily="18" charset="0"/>
            </a:endParaRPr>
          </a:p>
        </p:txBody>
      </p:sp>
      <p:pic>
        <p:nvPicPr>
          <p:cNvPr id="74755" name="Picture 3" descr="image003">
            <a:extLst>
              <a:ext uri="{FF2B5EF4-FFF2-40B4-BE49-F238E27FC236}">
                <a16:creationId xmlns:a16="http://schemas.microsoft.com/office/drawing/2014/main" id="{5D1DCA55-F18A-0A03-EBB1-1B873B8CCC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5650" y="195264"/>
            <a:ext cx="5600700" cy="646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3B139D5C-4A50-446E-834A-CACC1F605E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>
          <a:xfrm>
            <a:off x="0" y="10"/>
            <a:ext cx="12192000" cy="6857990"/>
          </a:xfrm>
          <a:prstGeom prst="rect">
            <a:avLst/>
          </a:prstGeom>
        </p:spPr>
      </p:pic>
      <p:sp>
        <p:nvSpPr>
          <p:cNvPr id="18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4" name="Titolo 1">
            <a:extLst>
              <a:ext uri="{FF2B5EF4-FFF2-40B4-BE49-F238E27FC236}">
                <a16:creationId xmlns:a16="http://schemas.microsoft.com/office/drawing/2014/main" id="{117D49A0-DF5B-4F81-9B88-632DD59D8D6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52692" y="1902525"/>
            <a:ext cx="4204137" cy="1342754"/>
          </a:xfrm>
          <a:prstGeom prst="rect">
            <a:avLst/>
          </a:prstGeom>
        </p:spPr>
        <p:txBody>
          <a:bodyPr vert="horz" lIns="0" tIns="0" rIns="0" bIns="0" rtlCol="0" anchorCtr="0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3800" b="1" dirty="0">
                <a:solidFill>
                  <a:srgbClr val="5A330C"/>
                </a:solidFill>
                <a:latin typeface="Corbel" panose="020B0503020204020204" pitchFamily="34" charset="0"/>
              </a:rPr>
              <a:t>Benefici </a:t>
            </a:r>
            <a:br>
              <a:rPr lang="it-IT" sz="3800" b="1" dirty="0">
                <a:solidFill>
                  <a:srgbClr val="5A330C"/>
                </a:solidFill>
                <a:latin typeface="Corbel" panose="020B0503020204020204" pitchFamily="34" charset="0"/>
              </a:rPr>
            </a:br>
            <a:r>
              <a:rPr lang="it-IT" sz="3800" b="1" dirty="0">
                <a:solidFill>
                  <a:srgbClr val="5A330C"/>
                </a:solidFill>
                <a:latin typeface="Corbel" panose="020B0503020204020204" pitchFamily="34" charset="0"/>
              </a:rPr>
              <a:t>eco-sistemici</a:t>
            </a:r>
          </a:p>
          <a:p>
            <a:pPr algn="ctr"/>
            <a:endParaRPr lang="it-IT" sz="3600" dirty="0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egnaposto contenuto 2">
            <a:extLst>
              <a:ext uri="{FF2B5EF4-FFF2-40B4-BE49-F238E27FC236}">
                <a16:creationId xmlns:a16="http://schemas.microsoft.com/office/drawing/2014/main" id="{3961A423-3A02-64F9-BCB5-DBEBDBF89C31}"/>
              </a:ext>
            </a:extLst>
          </p:cNvPr>
          <p:cNvSpPr txBox="1">
            <a:spLocks/>
          </p:cNvSpPr>
          <p:nvPr/>
        </p:nvSpPr>
        <p:spPr>
          <a:xfrm>
            <a:off x="993248" y="3429000"/>
            <a:ext cx="4458446" cy="31097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it-IT" sz="1700" dirty="0">
                <a:solidFill>
                  <a:srgbClr val="5A330C"/>
                </a:solidFill>
                <a:latin typeface="Corbel" panose="020B0503020204020204" pitchFamily="34" charset="0"/>
              </a:rPr>
              <a:t>Piantare alberi rappresenta uno dei più efficiente sistemi per</a:t>
            </a:r>
          </a:p>
          <a:p>
            <a:r>
              <a:rPr lang="it-IT" sz="1700" dirty="0">
                <a:solidFill>
                  <a:srgbClr val="5A330C"/>
                </a:solidFill>
                <a:latin typeface="Corbel" panose="020B0503020204020204" pitchFamily="34" charset="0"/>
              </a:rPr>
              <a:t>Rimuovere CO2 dall’atmosfera per combattere il cambiamento climatico</a:t>
            </a:r>
          </a:p>
          <a:p>
            <a:r>
              <a:rPr lang="it-IT" sz="1700" dirty="0">
                <a:solidFill>
                  <a:srgbClr val="5A330C"/>
                </a:solidFill>
                <a:latin typeface="Corbel" panose="020B0503020204020204" pitchFamily="34" charset="0"/>
              </a:rPr>
              <a:t>Mitigare l’isola di calore urbana</a:t>
            </a:r>
          </a:p>
          <a:p>
            <a:r>
              <a:rPr lang="it-IT" sz="1700" dirty="0">
                <a:solidFill>
                  <a:srgbClr val="5A330C"/>
                </a:solidFill>
                <a:latin typeface="Corbel" panose="020B0503020204020204" pitchFamily="34" charset="0"/>
              </a:rPr>
              <a:t>Migliorare la regimazione delle acque</a:t>
            </a:r>
          </a:p>
          <a:p>
            <a:r>
              <a:rPr lang="it-IT" sz="1700" dirty="0">
                <a:solidFill>
                  <a:srgbClr val="5A330C"/>
                </a:solidFill>
                <a:latin typeface="Corbel" panose="020B0503020204020204" pitchFamily="34" charset="0"/>
              </a:rPr>
              <a:t>Ridurre l’inquinamento atmosferico</a:t>
            </a:r>
          </a:p>
          <a:p>
            <a:r>
              <a:rPr lang="it-IT" sz="1700" dirty="0">
                <a:solidFill>
                  <a:srgbClr val="5A330C"/>
                </a:solidFill>
                <a:latin typeface="Corbel" panose="020B0503020204020204" pitchFamily="34" charset="0"/>
              </a:rPr>
              <a:t>Creare spazi sociali di qualità e migliorare la vivibilità delle città</a:t>
            </a:r>
          </a:p>
        </p:txBody>
      </p:sp>
    </p:spTree>
    <p:extLst>
      <p:ext uri="{BB962C8B-B14F-4D97-AF65-F5344CB8AC3E}">
        <p14:creationId xmlns:p14="http://schemas.microsoft.com/office/powerpoint/2010/main" val="1816924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B7C5C53AEF6E934CA63848B9C44DD4EE" ma:contentTypeVersion="15" ma:contentTypeDescription="Creare un nuovo documento." ma:contentTypeScope="" ma:versionID="a58703c142d5f68e1a71c1ba3f4c8e56">
  <xsd:schema xmlns:xsd="http://www.w3.org/2001/XMLSchema" xmlns:xs="http://www.w3.org/2001/XMLSchema" xmlns:p="http://schemas.microsoft.com/office/2006/metadata/properties" xmlns:ns2="94a33b80-bff9-408e-84ed-c4295a2293a3" xmlns:ns3="ef63117f-a02a-4670-b6a6-b33168d1be90" targetNamespace="http://schemas.microsoft.com/office/2006/metadata/properties" ma:root="true" ma:fieldsID="58cc420dbf6a5334fdb54bf4bb04b709" ns2:_="" ns3:_="">
    <xsd:import namespace="94a33b80-bff9-408e-84ed-c4295a2293a3"/>
    <xsd:import namespace="ef63117f-a02a-4670-b6a6-b33168d1be9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3:SharedWithUsers" minOccurs="0"/>
                <xsd:element ref="ns3:SharedWithDetail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4a33b80-bff9-408e-84ed-c4295a2293a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lcf76f155ced4ddcb4097134ff3c332f" ma:index="18" nillable="true" ma:taxonomy="true" ma:internalName="lcf76f155ced4ddcb4097134ff3c332f" ma:taxonomyFieldName="MediaServiceImageTags" ma:displayName="Tag immagine" ma:readOnly="false" ma:fieldId="{5cf76f15-5ced-4ddc-b409-7134ff3c332f}" ma:taxonomyMulti="true" ma:sspId="32c5b0ea-a7d3-4ee1-a57e-b2d1883b603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f63117f-a02a-4670-b6a6-b33168d1be90" elementFormDefault="qualified">
    <xsd:import namespace="http://schemas.microsoft.com/office/2006/documentManagement/types"/>
    <xsd:import namespace="http://schemas.microsoft.com/office/infopath/2007/PartnerControls"/>
    <xsd:element name="TaxCatchAll" ma:index="19" nillable="true" ma:displayName="Taxonomy Catch All Column" ma:hidden="true" ma:list="{4f480632-4b9c-4c39-8583-c0922cdb9a2c}" ma:internalName="TaxCatchAll" ma:showField="CatchAllData" ma:web="ef63117f-a02a-4670-b6a6-b33168d1be9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Condivis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Condiviso con dettagli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i contenuto"/>
        <xsd:element ref="dc:title" minOccurs="0" maxOccurs="1" ma:index="4" ma:displayName="Tito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f63117f-a02a-4670-b6a6-b33168d1be90" xsi:nil="true"/>
    <lcf76f155ced4ddcb4097134ff3c332f xmlns="94a33b80-bff9-408e-84ed-c4295a2293a3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B867387-53ED-49BC-B4A4-11FAEA0368F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4a33b80-bff9-408e-84ed-c4295a2293a3"/>
    <ds:schemaRef ds:uri="ef63117f-a02a-4670-b6a6-b33168d1be9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6B43AC4-5276-4EAA-B3D5-B842FA884F1A}">
  <ds:schemaRefs>
    <ds:schemaRef ds:uri="http://schemas.microsoft.com/office/2006/metadata/properties"/>
    <ds:schemaRef ds:uri="http://schemas.microsoft.com/office/infopath/2007/PartnerControls"/>
    <ds:schemaRef ds:uri="ef63117f-a02a-4670-b6a6-b33168d1be90"/>
    <ds:schemaRef ds:uri="94a33b80-bff9-408e-84ed-c4295a2293a3"/>
  </ds:schemaRefs>
</ds:datastoreItem>
</file>

<file path=customXml/itemProps3.xml><?xml version="1.0" encoding="utf-8"?>
<ds:datastoreItem xmlns:ds="http://schemas.openxmlformats.org/officeDocument/2006/customXml" ds:itemID="{55AACBEA-949C-4928-8C5D-E502A868392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353</TotalTime>
  <Words>729</Words>
  <Application>Microsoft Office PowerPoint</Application>
  <PresentationFormat>Widescreen</PresentationFormat>
  <Paragraphs>83</Paragraphs>
  <Slides>15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15</vt:i4>
      </vt:variant>
    </vt:vector>
  </HeadingPairs>
  <TitlesOfParts>
    <vt:vector size="22" baseType="lpstr">
      <vt:lpstr>Arial</vt:lpstr>
      <vt:lpstr>Calibri</vt:lpstr>
      <vt:lpstr>Calibri Light</vt:lpstr>
      <vt:lpstr>Corbel</vt:lpstr>
      <vt:lpstr>Tahoma</vt:lpstr>
      <vt:lpstr>Times New Roman</vt:lpstr>
      <vt:lpstr>Tema di Office</vt:lpstr>
      <vt:lpstr>Progettazione, gestione e valorizzazione dei servizi ecosistemici e dei boschi urbani e periurbani di Kilometroverde Parma </vt:lpstr>
      <vt:lpstr>Mission </vt:lpstr>
      <vt:lpstr>A che punto siamo? </vt:lpstr>
      <vt:lpstr>Progetto WeTree </vt:lpstr>
      <vt:lpstr>Presentazione standard di PowerPoint</vt:lpstr>
      <vt:lpstr>Realizzare un bosco </vt:lpstr>
      <vt:lpstr>Presentazione standard di PowerPoint</vt:lpstr>
      <vt:lpstr>Presentazione standard di PowerPoint</vt:lpstr>
      <vt:lpstr>Benefici  eco-sistemici </vt:lpstr>
      <vt:lpstr>Perchè “il vero valore del verde urbano”? </vt:lpstr>
      <vt:lpstr>Parco della Vita, Busseto </vt:lpstr>
      <vt:lpstr>Parco Gino Cervi, Parma </vt:lpstr>
      <vt:lpstr>Tangenziale San Leonardo, Parma </vt:lpstr>
      <vt:lpstr>I SE individuati 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Voluntary Consortium KilometroVerde Parma  social enterprise – no profit</dc:title>
  <dc:creator>STEFANIA SOLARO</dc:creator>
  <cp:lastModifiedBy>KilometroVerdeParma - Dott. Antonio Mortali</cp:lastModifiedBy>
  <cp:revision>83</cp:revision>
  <dcterms:created xsi:type="dcterms:W3CDTF">2022-04-04T12:21:22Z</dcterms:created>
  <dcterms:modified xsi:type="dcterms:W3CDTF">2023-11-27T13:35:04Z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0x010100B7C5C53AEF6E934CA63848B9C44DD4EE</vt:lpwstr>
  </property>
  <property fmtid="{D5CDD505-2E9C-101B-9397-08002B2CF9AE}" pid="3" name="MediaServiceImageTags">
    <vt:lpwstr/>
  </property>
</Properties>
</file>